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2"/>
  </p:notesMasterIdLst>
  <p:sldIdLst>
    <p:sldId id="256" r:id="rId2"/>
    <p:sldId id="261" r:id="rId3"/>
    <p:sldId id="258" r:id="rId4"/>
    <p:sldId id="259" r:id="rId5"/>
    <p:sldId id="275" r:id="rId6"/>
    <p:sldId id="262" r:id="rId7"/>
    <p:sldId id="257" r:id="rId8"/>
    <p:sldId id="260" r:id="rId9"/>
    <p:sldId id="263" r:id="rId10"/>
    <p:sldId id="264" r:id="rId11"/>
    <p:sldId id="265" r:id="rId12"/>
    <p:sldId id="274" r:id="rId13"/>
    <p:sldId id="281" r:id="rId14"/>
    <p:sldId id="272" r:id="rId15"/>
    <p:sldId id="268" r:id="rId16"/>
    <p:sldId id="276" r:id="rId17"/>
    <p:sldId id="271" r:id="rId18"/>
    <p:sldId id="280" r:id="rId19"/>
    <p:sldId id="279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42B"/>
    <a:srgbClr val="298EAD"/>
    <a:srgbClr val="FD860F"/>
    <a:srgbClr val="257F9B"/>
    <a:srgbClr val="D8EDF0"/>
    <a:srgbClr val="E8A6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226" autoAdjust="0"/>
  </p:normalViewPr>
  <p:slideViewPr>
    <p:cSldViewPr>
      <p:cViewPr>
        <p:scale>
          <a:sx n="117" d="100"/>
          <a:sy n="117" d="100"/>
        </p:scale>
        <p:origin x="-147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6E9BC-934B-4709-9613-011CE4EDB566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3BF19-5C64-4E2C-AACA-8DA38DF006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183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C3BF19-5C64-4E2C-AACA-8DA38DF006B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12.08.2024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8.jpeg"/><Relationship Id="rId7" Type="http://schemas.openxmlformats.org/officeDocument/2006/relationships/image" Target="../media/image3.png"/><Relationship Id="rId12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image" Target="../media/image74.jpeg"/><Relationship Id="rId4" Type="http://schemas.openxmlformats.org/officeDocument/2006/relationships/image" Target="../media/image69.jpeg"/><Relationship Id="rId9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M:\!Посты\6161-ekaterinburg-siti.jp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 t="18997" r="1890" b="16395"/>
          <a:stretch>
            <a:fillRect/>
          </a:stretch>
        </p:blipFill>
        <p:spPr bwMode="auto">
          <a:xfrm>
            <a:off x="0" y="0"/>
            <a:ext cx="9144000" cy="41433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57562"/>
            <a:ext cx="9144000" cy="1643074"/>
          </a:xfrm>
        </p:spPr>
        <p:txBody>
          <a:bodyPr>
            <a:normAutofit fontScale="90000"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Издательский дом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МЕДИА КРУГ</a:t>
            </a:r>
            <a:endParaRPr lang="ru-RU" sz="5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0774" name="Picture 6" descr="M:\!Посты\МК\MK logo бело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5887716"/>
            <a:ext cx="1862882" cy="47024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-24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2214554"/>
            <a:ext cx="5286412" cy="4143404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Тираж </a:t>
            </a:r>
            <a:r>
              <a:rPr lang="ru-RU" sz="1400" b="1" dirty="0" smtClean="0"/>
              <a:t>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4000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экз.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600" dirty="0" smtClean="0"/>
              <a:t> 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Характеристика издания: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Издается с 2001 года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Выходит 1 раз в месяц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 4 полос. Формат А3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Распространение: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городская дума, администрации города Екатеринбурга и области, полпредство Президента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региональные отделения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партий, общественные организации. Рассылка депутатам Госдумы, избранных по Уральскому региону, информационным агентствам и ведущим СМИ города. Бесплатно.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786346" cy="7143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ДЕПУТАТСКИЙ КРУГ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4857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Независимая газета – информационно-аналитическое издание о событиях, происходящих в политической жизни общества, о деятельности законодательной власти всех уровней и их представителей.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746508"/>
            <a:ext cx="3000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Депутаты, региональные партии, представители исполнительной власти Екатеринбурга и области, сотрудники аппарата Полпредства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представители 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бизнес-сообществ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СМИ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702017" y="5156372"/>
            <a:ext cx="2500329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880" y="308613"/>
            <a:ext cx="3185904" cy="4209504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85728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2000240"/>
            <a:ext cx="5143536" cy="4000528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Тираж – 5000 экз.</a:t>
            </a:r>
          </a:p>
          <a:p>
            <a:pPr lvl="0">
              <a:spcBef>
                <a:spcPts val="0"/>
              </a:spcBef>
              <a:buNone/>
            </a:pPr>
            <a:endParaRPr lang="ru-RU" sz="3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Первый и самый востребованный свадебный проект Уральского региона. Самый большой тираж и охват аудитории среди свадебных изданий региона.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Обладатель номинации «Симпатии горожан».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Обладатель звания «Лучший региональный свадебный журнал» по мнению международной выставки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Wedding Fashion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более 10 лет.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Организатор Клуба молодоженов «Свадебный вальс» и Клуба профессионалов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event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-индустрии PRO EVENT.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Учредитель номинации Мисс, Миссис, Мистер «Свадебный вальс» на городских, областных, российских конкурсах.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Организатор конкурса «Ваша свадьба на обложке журнала». Единственное издание, чьи обложки украшают свадебные фото настоящих молодоженов.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285728"/>
            <a:ext cx="4786346" cy="8572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СВАДЕБНЫЙ ВАЛЬС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Журнал–каталог свадебных товаров и услуг для пар, вступающих в брак. Специализированное свадебное издание с уникальным целевым распространением.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676199"/>
            <a:ext cx="300039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Профессионалы свадебного и </a:t>
            </a:r>
            <a:r>
              <a:rPr lang="en-US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event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бизнеса. Женихи и невесты, готовящиеся к свадьбе, юбилею, годовщине торжества, а также их друзья и родные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870612" y="5013496"/>
            <a:ext cx="2214577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85728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ЖУРНАЛ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87762" y="214290"/>
            <a:ext cx="3118983" cy="4214842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1142984"/>
            <a:ext cx="4857784" cy="321471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Характеристика издания: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Издается с 2001 года.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Выходит 4 раза в год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 160 полос. Формат А4</a:t>
            </a:r>
          </a:p>
          <a:p>
            <a:pPr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Распространение: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ЗАГСах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Екатеринбурга и близлежащих городов при подаче заявления на регистрацию брака – 70%,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свадебных салонах – 15%,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продажа в крупных ТЦ и киосках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Роспечать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10%.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выставках и мероприятиях – 5%.</a:t>
            </a:r>
          </a:p>
          <a:p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786346" cy="7143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СВАДЕБНЫЙ ВАЛЬС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285728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ЖУРНАЛ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15238" y="4572008"/>
            <a:ext cx="18573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None/>
            </a:pPr>
            <a: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Первый журнал </a:t>
            </a:r>
            <a:b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с</a:t>
            </a:r>
            <a:r>
              <a:rPr lang="ru-RU" sz="15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 дополненной </a:t>
            </a:r>
            <a:br>
              <a:rPr lang="ru-RU" sz="15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реальностью</a:t>
            </a:r>
            <a: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 – </a:t>
            </a:r>
            <a:b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просмотр видео </a:t>
            </a:r>
            <a:b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прямо со страниц </a:t>
            </a:r>
            <a:b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издания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27" y="284987"/>
            <a:ext cx="3044801" cy="4109276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pic>
        <p:nvPicPr>
          <p:cNvPr id="1026" name="Picture 2" descr="M:\!Посты\МК\q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0154" y="4643445"/>
            <a:ext cx="1323614" cy="1317933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57158" y="3857628"/>
            <a:ext cx="5286412" cy="1436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176213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«Свадебный вальс» в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68288" indent="0">
              <a:buNone/>
            </a:pPr>
            <a:endParaRPr lang="ru-RU" sz="400" dirty="0" smtClean="0">
              <a:latin typeface="Times New Roman" pitchFamily="18" charset="0"/>
              <a:cs typeface="Times New Roman" pitchFamily="18" charset="0"/>
            </a:endParaRPr>
          </a:p>
          <a:p>
            <a:pPr marL="268288" indent="0">
              <a:spcBef>
                <a:spcPts val="40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vk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club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_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molodojonov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	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4824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подписчиков</a:t>
            </a:r>
          </a:p>
          <a:p>
            <a:pPr marL="268288" indent="0">
              <a:spcBef>
                <a:spcPts val="40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vk.com/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svadba_vals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	 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3829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подписчика</a:t>
            </a:r>
          </a:p>
          <a:p>
            <a:pPr marL="268288">
              <a:spcBef>
                <a:spcPts val="400"/>
              </a:spcBef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youtube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com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СвадебныйВальсТВ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71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114 просмотров</a:t>
            </a:r>
          </a:p>
          <a:p>
            <a:pPr marL="268288" indent="0">
              <a:spcBef>
                <a:spcPts val="400"/>
              </a:spcBef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zen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yandex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guruprazdnika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    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1 200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подписчиков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1472" y="3714752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M:\!Посты\МК\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874" y="5094672"/>
            <a:ext cx="222139" cy="216000"/>
          </a:xfrm>
          <a:prstGeom prst="rect">
            <a:avLst/>
          </a:prstGeom>
          <a:noFill/>
        </p:spPr>
      </p:pic>
      <p:pic>
        <p:nvPicPr>
          <p:cNvPr id="1029" name="Picture 5" descr="M:\!Посты\МК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147" y="4271968"/>
            <a:ext cx="225127" cy="216000"/>
          </a:xfrm>
          <a:prstGeom prst="rect">
            <a:avLst/>
          </a:prstGeom>
          <a:noFill/>
        </p:spPr>
      </p:pic>
      <p:pic>
        <p:nvPicPr>
          <p:cNvPr id="1030" name="Picture 6" descr="M:\!Посты\МК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874" y="4816865"/>
            <a:ext cx="225640" cy="216000"/>
          </a:xfrm>
          <a:prstGeom prst="rect">
            <a:avLst/>
          </a:prstGeom>
          <a:noFill/>
        </p:spPr>
      </p:pic>
      <p:pic>
        <p:nvPicPr>
          <p:cNvPr id="33" name="Picture 5" descr="M:\!Посты\МК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0147" y="4529145"/>
            <a:ext cx="225127" cy="21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00034" y="365919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ЖУРНАЛ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sp>
        <p:nvSpPr>
          <p:cNvPr id="39" name="Содержимое 1"/>
          <p:cNvSpPr txBox="1">
            <a:spLocks/>
          </p:cNvSpPr>
          <p:nvPr/>
        </p:nvSpPr>
        <p:spPr>
          <a:xfrm>
            <a:off x="142844" y="571480"/>
            <a:ext cx="5429288" cy="328614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«СВАДЕБНЫЙ ВАЛЬС» НИЖНИЙ ТАГИЛ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125" marR="0" lvl="0" indent="-95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ru-RU" sz="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125" marR="0" lvl="0" indent="-952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Журнал-каталог свадебных товаров и услуг 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молодоженов Нижнего Тагила.</a:t>
            </a:r>
          </a:p>
          <a:p>
            <a:pPr marL="365125" lvl="0" indent="-9525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Тираж – 4000 экз.</a:t>
            </a: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Партнер всех значимых молодежных мероприятий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конкурсов Нижнего Тагила. Учредитель номинации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Мисс «Свадебный вальс» в конкурсах красоты и талантов.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Участник свадебных выставок.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Организатор конкурса «Ваша свадьба на обложке журнала»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Нижнем Тагиле.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Организатор розыгрыша романтического уикенда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Екатеринбурге среди читателей журнала.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Характеристика издания:</a:t>
            </a: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Издается с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2006 года. 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Выходит 2 раза в год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60 страниц. Формат В5</a:t>
            </a:r>
          </a:p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Распространение: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ЗАГСах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Н.Тагила,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Верхней Салды,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Кушвы, Невьянска,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Кировграда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при подаче заявления на регистрацию брака.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43240" y="5764429"/>
            <a:ext cx="21431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vk.com/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svadba_valsnt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6000760" y="5024636"/>
            <a:ext cx="300039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r>
              <a:rPr lang="ru-RU" sz="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Свадебные профессионалы.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Женихи и невесты Нижнего Тагила и ближайших населенных пунктов,  их друзья и родные</a:t>
            </a:r>
          </a:p>
        </p:txBody>
      </p:sp>
      <p:sp>
        <p:nvSpPr>
          <p:cNvPr id="49" name="Прямоугольник 48"/>
          <p:cNvSpPr/>
          <p:nvPr/>
        </p:nvSpPr>
        <p:spPr>
          <a:xfrm rot="5400000">
            <a:off x="4702017" y="4942057"/>
            <a:ext cx="2500329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0422" y="281329"/>
            <a:ext cx="2995320" cy="436211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5" descr="M:\!Посты\МК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8678" y="5786454"/>
            <a:ext cx="216000" cy="21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214282" y="1071546"/>
            <a:ext cx="5214974" cy="4929222"/>
          </a:xfrm>
        </p:spPr>
        <p:txBody>
          <a:bodyPr>
            <a:noAutofit/>
          </a:bodyPr>
          <a:lstStyle/>
          <a:p>
            <a:pPr marL="268288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Портал «Свадебный вальс» – наиболее посещаемый свадебный интернет-ресурс на Урале. Располагает всей необходимой и достоверной информацией для легкой и успешной подготовки к свадьбе.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Удобный каталог свадебных компаний.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Советы, идеи, модные тенденции, тренды и мн.др.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Адаптивен для любых мобильных устройств.   </a:t>
            </a:r>
          </a:p>
          <a:p>
            <a:pPr>
              <a:buNone/>
            </a:pPr>
            <a:endParaRPr lang="ru-RU" sz="200" dirty="0" smtClean="0">
              <a:latin typeface="Times New Roman" pitchFamily="18" charset="0"/>
              <a:cs typeface="Times New Roman" pitchFamily="18" charset="0"/>
            </a:endParaRPr>
          </a:p>
          <a:p>
            <a:pPr marL="268288" indent="-15875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Посещаемость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до 421 353 пользователей в месяц</a:t>
            </a:r>
          </a:p>
          <a:p>
            <a:pPr marL="268288" indent="-15875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Просмотров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до 519 925 страниц в месяц</a:t>
            </a:r>
          </a:p>
          <a:p>
            <a:pPr marL="268288" indent="-15875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География</a:t>
            </a:r>
          </a:p>
          <a:p>
            <a:pPr marL="268288" indent="-158750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Портал стремительно расширяет свои границы. Уже сейчас просмотрами он охватывает практически все регионы РФ.</a:t>
            </a:r>
          </a:p>
          <a:p>
            <a:pPr marL="268288" indent="-4763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его платформе представлено огромное количество городов России. Во многих крупных городах работают официальные представители портала. </a:t>
            </a:r>
          </a:p>
          <a:p>
            <a:pPr marL="268288" indent="-4763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Среди них: Москва, Санкт -Петербург, Сочи, Казань, Уфа, Тюмень, Волгоград, Красноярск, Сургут, Коломна, Можайск, Сарапул, Ижевск, Воронеж, Ставрополь и др. </a:t>
            </a:r>
          </a:p>
          <a:p>
            <a:pPr marL="268288" indent="-4763"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в ближайшее время их число увеличится в разы.  </a:t>
            </a:r>
          </a:p>
          <a:p>
            <a:pPr marL="268288" indent="-15875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929222" cy="7143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SVADBA-VALS.RU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pic>
        <p:nvPicPr>
          <p:cNvPr id="180234" name="Picture 10" descr="M:\!Посты\МК\Fotolia_129536096_Subscription_XXL.jpg"/>
          <p:cNvPicPr>
            <a:picLocks noChangeAspect="1" noChangeArrowheads="1"/>
          </p:cNvPicPr>
          <p:nvPr/>
        </p:nvPicPr>
        <p:blipFill>
          <a:blip r:embed="rId3" cstate="print"/>
          <a:srcRect l="3055" t="13248"/>
          <a:stretch>
            <a:fillRect/>
          </a:stretch>
        </p:blipFill>
        <p:spPr bwMode="auto">
          <a:xfrm>
            <a:off x="5786446" y="214290"/>
            <a:ext cx="3146863" cy="351811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Прямоугольник 26"/>
          <p:cNvSpPr/>
          <p:nvPr/>
        </p:nvSpPr>
        <p:spPr>
          <a:xfrm>
            <a:off x="500034" y="285728"/>
            <a:ext cx="794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ПОРТАЛ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000760" y="2996983"/>
            <a:ext cx="2000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Удобная форма </a:t>
            </a:r>
            <a:b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поиска специалистов,</a:t>
            </a:r>
            <a:b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товаров и услуг</a:t>
            </a:r>
            <a:endParaRPr lang="ru-RU" sz="1200" dirty="0">
              <a:solidFill>
                <a:schemeClr val="bg1"/>
              </a:solidFill>
              <a:latin typeface="PragmaticaLightCTT" pitchFamily="2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5786446" y="3857628"/>
            <a:ext cx="2357454" cy="2786082"/>
            <a:chOff x="5786446" y="3571876"/>
            <a:chExt cx="2071702" cy="2571767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786446" y="3571876"/>
              <a:ext cx="2071702" cy="257176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9" name="Группа 28"/>
            <p:cNvGrpSpPr/>
            <p:nvPr/>
          </p:nvGrpSpPr>
          <p:grpSpPr>
            <a:xfrm>
              <a:off x="5786446" y="3571876"/>
              <a:ext cx="2071702" cy="2571767"/>
              <a:chOff x="5786446" y="214291"/>
              <a:chExt cx="2714644" cy="3214709"/>
            </a:xfrm>
          </p:grpSpPr>
          <p:grpSp>
            <p:nvGrpSpPr>
              <p:cNvPr id="4" name="Группа 26"/>
              <p:cNvGrpSpPr/>
              <p:nvPr/>
            </p:nvGrpSpPr>
            <p:grpSpPr>
              <a:xfrm>
                <a:off x="5786446" y="214291"/>
                <a:ext cx="2714644" cy="2326890"/>
                <a:chOff x="5786446" y="3530638"/>
                <a:chExt cx="3204000" cy="2906230"/>
              </a:xfrm>
            </p:grpSpPr>
            <p:pic>
              <p:nvPicPr>
                <p:cNvPr id="180237" name="Picture 1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17578" t="15625" r="5078" b="13541"/>
                <a:stretch>
                  <a:fillRect/>
                </a:stretch>
              </p:blipFill>
              <p:spPr bwMode="auto">
                <a:xfrm>
                  <a:off x="5786446" y="4786322"/>
                  <a:ext cx="3204000" cy="16505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802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l="16015" t="13541" r="4882" b="5208"/>
                <a:stretch>
                  <a:fillRect/>
                </a:stretch>
              </p:blipFill>
              <p:spPr bwMode="auto">
                <a:xfrm>
                  <a:off x="5786446" y="3530638"/>
                  <a:ext cx="3204000" cy="185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180238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5820" t="13542" r="3906" b="36297"/>
              <a:stretch>
                <a:fillRect/>
              </a:stretch>
            </p:blipFill>
            <p:spPr bwMode="auto">
              <a:xfrm>
                <a:off x="5786446" y="2541182"/>
                <a:ext cx="2714644" cy="8878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Равнобедренный треугольник 32"/>
          <p:cNvSpPr/>
          <p:nvPr/>
        </p:nvSpPr>
        <p:spPr>
          <a:xfrm flipV="1">
            <a:off x="3214678" y="5286388"/>
            <a:ext cx="5929322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0"/>
            <a:ext cx="3857620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4071934" y="1427942"/>
            <a:ext cx="4786346" cy="435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Живые встречи молодоженов с предприятиями свадебной индустрии.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Презентация свадебных товаров и услуг сразу большому количеству женихов и невест.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Большой выбор свадебных предложений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хорошими скидками, подарками.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Возможность посмотреть работу свадебных ведущих, артистов, организаторов. «Попробовать» свадебные услуги и выбрать лучший вариант.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Уникальный формат для продвижения свадебных товаров и услуг в неформальной обстановке. </a:t>
            </a:r>
          </a:p>
          <a:p>
            <a:pPr>
              <a:spcBef>
                <a:spcPts val="500"/>
              </a:spcBef>
              <a:buClr>
                <a:srgbClr val="257F9B"/>
              </a:buClr>
              <a:buSzPct val="108000"/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Одновременно от 30 до 100 пар молодоженов и столько же свадебных профессионалов.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643174" y="1311578"/>
            <a:ext cx="5929355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43372" y="285728"/>
            <a:ext cx="50720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 МОЛОДОЖЕНОВ</a:t>
            </a:r>
            <a:br>
              <a:rPr lang="ru-RU" sz="3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257F9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«Свадебный вальс»</a:t>
            </a:r>
            <a:endParaRPr lang="ru-RU" sz="3000" b="1" dirty="0">
              <a:solidFill>
                <a:srgbClr val="257F9B"/>
              </a:solidFill>
            </a:endParaRPr>
          </a:p>
        </p:txBody>
      </p:sp>
      <p:pic>
        <p:nvPicPr>
          <p:cNvPr id="179203" name="Picture 3" descr="M:\!Посты\МК\ipnSjT0CNyI.jpg"/>
          <p:cNvPicPr>
            <a:picLocks noChangeAspect="1" noChangeArrowheads="1"/>
          </p:cNvPicPr>
          <p:nvPr/>
        </p:nvPicPr>
        <p:blipFill>
          <a:blip r:embed="rId3" cstate="print"/>
          <a:srcRect t="24953"/>
          <a:stretch>
            <a:fillRect/>
          </a:stretch>
        </p:blipFill>
        <p:spPr bwMode="auto">
          <a:xfrm>
            <a:off x="0" y="2571744"/>
            <a:ext cx="3855600" cy="200026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9212" name="Picture 12" descr="M:\!Посты\МК\HJaBPRgPJa4.jpg"/>
          <p:cNvPicPr>
            <a:picLocks noChangeAspect="1" noChangeArrowheads="1"/>
          </p:cNvPicPr>
          <p:nvPr/>
        </p:nvPicPr>
        <p:blipFill>
          <a:blip r:embed="rId4" cstate="print"/>
          <a:srcRect l="9264" t="4071" r="7354"/>
          <a:stretch>
            <a:fillRect/>
          </a:stretch>
        </p:blipFill>
        <p:spPr bwMode="auto">
          <a:xfrm>
            <a:off x="785786" y="4643446"/>
            <a:ext cx="2928958" cy="2247781"/>
          </a:xfrm>
          <a:prstGeom prst="rect">
            <a:avLst/>
          </a:prstGeom>
          <a:noFill/>
        </p:spPr>
      </p:pic>
      <p:pic>
        <p:nvPicPr>
          <p:cNvPr id="179213" name="Picture 13" descr="M:\!Посты\МК\5H5QtlWueb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142852"/>
            <a:ext cx="2571768" cy="2355723"/>
          </a:xfrm>
          <a:prstGeom prst="rect">
            <a:avLst/>
          </a:prstGeom>
          <a:noFill/>
        </p:spPr>
      </p:pic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785918" y="500042"/>
            <a:ext cx="2357454" cy="114300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algn="ctr"/>
            <a:r>
              <a:rPr lang="ru-RU" sz="7200" i="1" dirty="0" smtClean="0">
                <a:solidFill>
                  <a:schemeClr val="bg1"/>
                </a:solidFill>
                <a:latin typeface="Andantino script" pitchFamily="2" charset="0"/>
              </a:rPr>
              <a:t>Это</a:t>
            </a:r>
            <a:endParaRPr lang="ru-RU" sz="7200" i="1" dirty="0">
              <a:solidFill>
                <a:schemeClr val="bg1"/>
              </a:solidFill>
              <a:latin typeface="Andantino script" pitchFamily="2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143372" y="5904058"/>
            <a:ext cx="221457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Информация о встречах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Клуба, фото и видео </a:t>
            </a:r>
            <a:b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на </a:t>
            </a:r>
            <a:r>
              <a:rPr lang="en-US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SVADBA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-</a:t>
            </a:r>
            <a:r>
              <a:rPr lang="en-US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VALS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.</a:t>
            </a:r>
            <a:r>
              <a:rPr lang="en-US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RU</a:t>
            </a: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8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PragmaticaLightCTT" pitchFamily="2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143372" y="5572140"/>
            <a:ext cx="19288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Основан в 2010 году</a:t>
            </a:r>
            <a:endParaRPr lang="ru-RU" sz="1200" dirty="0">
              <a:solidFill>
                <a:schemeClr val="bg1"/>
              </a:solidFill>
              <a:latin typeface="PragmaticaLightCT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/>
          <p:cNvSpPr/>
          <p:nvPr/>
        </p:nvSpPr>
        <p:spPr>
          <a:xfrm>
            <a:off x="0" y="0"/>
            <a:ext cx="3643306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5643570" y="1857364"/>
            <a:ext cx="3214710" cy="304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spcBef>
                <a:spcPts val="400"/>
              </a:spcBef>
            </a:pP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Арт-пространство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для молодоженов и влюбленных пар – подарок 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от журнала «Свадебный вальс» жителям и гостям города. Пространство украшают Врата любви и Древо верности и счастья.</a:t>
            </a:r>
          </a:p>
          <a:p>
            <a:pPr lvl="0">
              <a:spcBef>
                <a:spcPts val="400"/>
              </a:spcBef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Здесь сложились свои традиции 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 происходят различные церемонии.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ts val="400"/>
              </a:spcBef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Аллея расположена в 17 км </a:t>
            </a:r>
            <a:br>
              <a:rPr lang="ru-RU" sz="1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от Екатеринбурга на территории комплекса Европа-Азия. 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57356" y="1668769"/>
            <a:ext cx="6715172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57652" y="637270"/>
            <a:ext cx="50006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АЛЛЕЯ ВЛЮБЛЕННЫХ</a:t>
            </a:r>
          </a:p>
          <a:p>
            <a:r>
              <a:rPr lang="ru-RU" sz="3200" b="1" dirty="0" smtClean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  <a:t>«Свадебный вальс»</a:t>
            </a:r>
            <a:endParaRPr lang="ru-RU" sz="3200" b="1" dirty="0">
              <a:solidFill>
                <a:srgbClr val="257F9B"/>
              </a:solidFill>
            </a:endParaRPr>
          </a:p>
        </p:txBody>
      </p:sp>
      <p:sp>
        <p:nvSpPr>
          <p:cNvPr id="16" name="Равнобедренный треугольник 15"/>
          <p:cNvSpPr/>
          <p:nvPr/>
        </p:nvSpPr>
        <p:spPr>
          <a:xfrm flipV="1">
            <a:off x="3214678" y="5286388"/>
            <a:ext cx="5929322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5556609"/>
            <a:ext cx="34290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11 лет Аллею «Свадебный вальс» посетили десятки тысяч молодоженов, влюбленных пар, гостей города. Прошли через Врата Любви, загадали желания и повесили свои замочки </a:t>
            </a:r>
          </a:p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Древо верности тысячи новобрачных.</a:t>
            </a: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25195" t="25000" r="25000" b="20833"/>
          <a:stretch>
            <a:fillRect/>
          </a:stretch>
        </p:blipFill>
        <p:spPr bwMode="auto">
          <a:xfrm>
            <a:off x="214282" y="2000240"/>
            <a:ext cx="5371562" cy="328614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142976" y="714356"/>
            <a:ext cx="2428892" cy="157163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7200" i="1" dirty="0" smtClean="0">
                <a:solidFill>
                  <a:schemeClr val="bg1"/>
                </a:solidFill>
                <a:latin typeface="Andantino script" pitchFamily="2" charset="0"/>
              </a:rPr>
              <a:t>Это</a:t>
            </a:r>
            <a:endParaRPr lang="ru-RU" sz="7200" i="1" dirty="0">
              <a:solidFill>
                <a:schemeClr val="bg1"/>
              </a:solidFill>
              <a:latin typeface="Andantino script" pitchFamily="2" charset="0"/>
            </a:endParaRPr>
          </a:p>
        </p:txBody>
      </p:sp>
      <p:pic>
        <p:nvPicPr>
          <p:cNvPr id="6149" name="Picture 5" descr="M:\!Посты\МК\22x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044915"/>
            <a:ext cx="1928825" cy="1629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авнобедренный треугольник 15"/>
          <p:cNvSpPr/>
          <p:nvPr/>
        </p:nvSpPr>
        <p:spPr>
          <a:xfrm flipV="1">
            <a:off x="3000364" y="5286388"/>
            <a:ext cx="6143636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0"/>
            <a:ext cx="3857620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6143636" y="1785926"/>
            <a:ext cx="2714644" cy="293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3000" b="1" dirty="0" smtClean="0">
                <a:solidFill>
                  <a:srgbClr val="257F9B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PRO EVENT</a:t>
            </a:r>
          </a:p>
          <a:p>
            <a:pPr>
              <a:spcBef>
                <a:spcPts val="3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Клуб event-профессионалов. </a:t>
            </a:r>
          </a:p>
          <a:p>
            <a:pPr>
              <a:spcBef>
                <a:spcPts val="300"/>
              </a:spcBef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Пространство диалога между участниками event-индустрии для совместного успешного и эффективного развития.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6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857356" y="1643050"/>
            <a:ext cx="5429288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071934" y="1063639"/>
            <a:ext cx="450059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СООБЩЕСТВО</a:t>
            </a:r>
            <a:endParaRPr lang="ru-RU" sz="3000" b="1" dirty="0" smtClean="0">
              <a:solidFill>
                <a:srgbClr val="257F9B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3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3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endParaRPr lang="ru-RU" sz="3000" b="1" dirty="0">
              <a:solidFill>
                <a:srgbClr val="257F9B"/>
              </a:solidFill>
            </a:endParaRPr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1643042" y="714356"/>
            <a:ext cx="2500330" cy="1285884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Andantino script" pitchFamily="2" charset="0"/>
              </a:rPr>
              <a:t>New</a:t>
            </a:r>
            <a:r>
              <a:rPr lang="ru-RU" sz="7200" dirty="0" smtClean="0">
                <a:solidFill>
                  <a:schemeClr val="bg1"/>
                </a:solidFill>
                <a:latin typeface="Andantino script" pitchFamily="2" charset="0"/>
              </a:rPr>
              <a:t>!</a:t>
            </a:r>
            <a:endParaRPr lang="ru-RU" sz="7200" i="1" dirty="0">
              <a:solidFill>
                <a:schemeClr val="bg1"/>
              </a:solidFill>
              <a:latin typeface="Andantino script" pitchFamily="2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6143636" y="4312092"/>
            <a:ext cx="3000396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Анонсы, информация о встречах </a:t>
            </a:r>
          </a:p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Клуба, фото и видео репортажи</a:t>
            </a:r>
            <a:b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в группе</a:t>
            </a:r>
            <a:r>
              <a:rPr lang="ru-RU" sz="1200" b="1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 @pro_event1</a:t>
            </a:r>
          </a:p>
          <a:p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257F9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1" descr="M:\!Посты\МК\kWsEWz9KTKE.jpg"/>
          <p:cNvPicPr>
            <a:picLocks noChangeAspect="1" noChangeArrowheads="1"/>
          </p:cNvPicPr>
          <p:nvPr/>
        </p:nvPicPr>
        <p:blipFill>
          <a:blip r:embed="rId3" cstate="print"/>
          <a:srcRect t="11870" b="6359"/>
          <a:stretch>
            <a:fillRect/>
          </a:stretch>
        </p:blipFill>
        <p:spPr bwMode="auto">
          <a:xfrm>
            <a:off x="0" y="2000241"/>
            <a:ext cx="5945764" cy="324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8" descr="M:\!Посты\МК\fQzjAeDLxlc.jpg"/>
          <p:cNvPicPr>
            <a:picLocks noChangeAspect="1" noChangeArrowheads="1"/>
          </p:cNvPicPr>
          <p:nvPr/>
        </p:nvPicPr>
        <p:blipFill>
          <a:blip r:embed="rId4" cstate="print"/>
          <a:srcRect l="8621" r="25861" b="6044"/>
          <a:stretch>
            <a:fillRect/>
          </a:stretch>
        </p:blipFill>
        <p:spPr bwMode="auto">
          <a:xfrm>
            <a:off x="7643834" y="5429264"/>
            <a:ext cx="1317676" cy="12600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2514" name="Picture 2" descr="M:\!Посты\МК\BEeqJMmGxOU.jpg"/>
          <p:cNvPicPr>
            <a:picLocks noChangeAspect="1" noChangeArrowheads="1"/>
          </p:cNvPicPr>
          <p:nvPr/>
        </p:nvPicPr>
        <p:blipFill>
          <a:blip r:embed="rId5" cstate="print"/>
          <a:srcRect t="18727" b="2619"/>
          <a:stretch>
            <a:fillRect/>
          </a:stretch>
        </p:blipFill>
        <p:spPr bwMode="auto">
          <a:xfrm>
            <a:off x="285720" y="4929198"/>
            <a:ext cx="3265737" cy="171451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286248" y="5715016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Премия признания «Знак доверия»</a:t>
            </a:r>
            <a:r>
              <a:rPr lang="ru-RU" sz="1200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учреждена журналом «Свадебный вальс», </a:t>
            </a:r>
            <a:b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вручается профессионалам  свадебного </a:t>
            </a:r>
          </a:p>
          <a:p>
            <a:pPr algn="r"/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ивент</a:t>
            </a: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рынка по результатам </a:t>
            </a:r>
            <a:b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голосования молодоженов</a:t>
            </a:r>
            <a:endParaRPr lang="ru-RU" sz="1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285720" y="214290"/>
            <a:ext cx="22145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МИССИЯ</a:t>
            </a:r>
            <a:r>
              <a:rPr lang="ru-RU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2400" b="1" dirty="0" smtClean="0">
              <a:solidFill>
                <a:srgbClr val="257F9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6" descr="M:\!Посты\МК\MK logo белое.png"/>
          <p:cNvPicPr>
            <a:picLocks noChangeAspect="1" noChangeArrowheads="1"/>
          </p:cNvPicPr>
          <p:nvPr/>
        </p:nvPicPr>
        <p:blipFill>
          <a:blip r:embed="rId3" cstate="print"/>
          <a:srcRect l="35760"/>
          <a:stretch>
            <a:fillRect/>
          </a:stretch>
        </p:blipFill>
        <p:spPr bwMode="auto">
          <a:xfrm>
            <a:off x="5857884" y="285728"/>
            <a:ext cx="2857520" cy="11228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Прямоугольник 31"/>
          <p:cNvSpPr/>
          <p:nvPr/>
        </p:nvSpPr>
        <p:spPr>
          <a:xfrm>
            <a:off x="285720" y="714356"/>
            <a:ext cx="4286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«Мы делаем мир понятным, </a:t>
            </a:r>
            <a:br>
              <a:rPr lang="ru-RU" sz="2200" b="1" dirty="0" smtClean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людей счастливее!»</a:t>
            </a:r>
          </a:p>
        </p:txBody>
      </p:sp>
      <p:pic>
        <p:nvPicPr>
          <p:cNvPr id="52" name="Picture 3" descr="M:\!Посты\МК\my-spasli-ot-odinochestva-uzhe-bolshe-400-chelovek-photo-normal.jpg"/>
          <p:cNvPicPr>
            <a:picLocks noChangeAspect="1" noChangeArrowheads="1"/>
          </p:cNvPicPr>
          <p:nvPr/>
        </p:nvPicPr>
        <p:blipFill>
          <a:blip r:embed="rId4" cstate="print"/>
          <a:srcRect l="3999" t="10921" r="6000" b="8078"/>
          <a:stretch>
            <a:fillRect/>
          </a:stretch>
        </p:blipFill>
        <p:spPr bwMode="auto">
          <a:xfrm>
            <a:off x="214282" y="4857760"/>
            <a:ext cx="2228400" cy="13370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7" descr="M:\!Посты\МК\424x.jpg"/>
          <p:cNvPicPr>
            <a:picLocks noChangeAspect="1" noChangeArrowheads="1"/>
          </p:cNvPicPr>
          <p:nvPr/>
        </p:nvPicPr>
        <p:blipFill>
          <a:blip r:embed="rId5" cstate="print"/>
          <a:srcRect l="7401" r="11187"/>
          <a:stretch>
            <a:fillRect/>
          </a:stretch>
        </p:blipFill>
        <p:spPr bwMode="auto">
          <a:xfrm>
            <a:off x="5286380" y="1500174"/>
            <a:ext cx="1571636" cy="1368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Picture 9" descr="M:\!Посты\МК\436.jpg"/>
          <p:cNvPicPr>
            <a:picLocks noChangeAspect="1" noChangeArrowheads="1"/>
          </p:cNvPicPr>
          <p:nvPr/>
        </p:nvPicPr>
        <p:blipFill>
          <a:blip r:embed="rId6" cstate="print"/>
          <a:srcRect t="4050" b="6855"/>
          <a:stretch>
            <a:fillRect/>
          </a:stretch>
        </p:blipFill>
        <p:spPr bwMode="auto">
          <a:xfrm>
            <a:off x="214725" y="3212977"/>
            <a:ext cx="2227514" cy="1571636"/>
          </a:xfrm>
          <a:prstGeom prst="rect">
            <a:avLst/>
          </a:prstGeom>
          <a:noFill/>
        </p:spPr>
      </p:pic>
      <p:pic>
        <p:nvPicPr>
          <p:cNvPr id="62" name="Picture 10" descr="M:\!Посты\МК\88x.jpg"/>
          <p:cNvPicPr>
            <a:picLocks noChangeAspect="1" noChangeArrowheads="1"/>
          </p:cNvPicPr>
          <p:nvPr/>
        </p:nvPicPr>
        <p:blipFill>
          <a:blip r:embed="rId7" cstate="print"/>
          <a:srcRect l="3876" t="6604" r="18812"/>
          <a:stretch>
            <a:fillRect/>
          </a:stretch>
        </p:blipFill>
        <p:spPr bwMode="auto">
          <a:xfrm>
            <a:off x="5719616" y="2928934"/>
            <a:ext cx="1352714" cy="1290362"/>
          </a:xfrm>
          <a:prstGeom prst="rect">
            <a:avLst/>
          </a:prstGeom>
          <a:noFill/>
        </p:spPr>
      </p:pic>
      <p:pic>
        <p:nvPicPr>
          <p:cNvPr id="63" name="Picture 11" descr="M:\!Посты\МК\UB52v7uLLXw.jpg"/>
          <p:cNvPicPr>
            <a:picLocks noChangeAspect="1" noChangeArrowheads="1"/>
          </p:cNvPicPr>
          <p:nvPr/>
        </p:nvPicPr>
        <p:blipFill>
          <a:blip r:embed="rId8" cstate="print"/>
          <a:srcRect l="12911" t="4000" b="38200"/>
          <a:stretch>
            <a:fillRect/>
          </a:stretch>
        </p:blipFill>
        <p:spPr bwMode="auto">
          <a:xfrm>
            <a:off x="7565902" y="4286256"/>
            <a:ext cx="1435254" cy="1214446"/>
          </a:xfrm>
          <a:prstGeom prst="rect">
            <a:avLst/>
          </a:prstGeom>
          <a:noFill/>
        </p:spPr>
      </p:pic>
      <p:pic>
        <p:nvPicPr>
          <p:cNvPr id="64" name="Picture 12" descr="M:\!Посты\МК\2V3MlGu-Rvk.jpg"/>
          <p:cNvPicPr>
            <a:picLocks noChangeAspect="1" noChangeArrowheads="1"/>
          </p:cNvPicPr>
          <p:nvPr/>
        </p:nvPicPr>
        <p:blipFill>
          <a:blip r:embed="rId9" cstate="print"/>
          <a:srcRect l="8649" r="3471" b="5000"/>
          <a:stretch>
            <a:fillRect/>
          </a:stretch>
        </p:blipFill>
        <p:spPr bwMode="auto">
          <a:xfrm>
            <a:off x="6929422" y="1500174"/>
            <a:ext cx="2214578" cy="1368000"/>
          </a:xfrm>
          <a:prstGeom prst="rect">
            <a:avLst/>
          </a:prstGeom>
          <a:noFill/>
        </p:spPr>
      </p:pic>
      <p:pic>
        <p:nvPicPr>
          <p:cNvPr id="67" name="Picture 15" descr="M:\!Посты\МК\article3284.jpg"/>
          <p:cNvPicPr>
            <a:picLocks noChangeAspect="1" noChangeArrowheads="1"/>
          </p:cNvPicPr>
          <p:nvPr/>
        </p:nvPicPr>
        <p:blipFill>
          <a:blip r:embed="rId10" cstate="print"/>
          <a:srcRect l="8977" t="11121" r="21950" b="11031"/>
          <a:stretch>
            <a:fillRect/>
          </a:stretch>
        </p:blipFill>
        <p:spPr bwMode="auto">
          <a:xfrm>
            <a:off x="5715008" y="5572140"/>
            <a:ext cx="1428760" cy="10715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6" name="Прямоугольник 75"/>
          <p:cNvSpPr/>
          <p:nvPr/>
        </p:nvSpPr>
        <p:spPr>
          <a:xfrm>
            <a:off x="2500298" y="2818904"/>
            <a:ext cx="3000396" cy="34676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endParaRPr lang="ru-RU" sz="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Организация и проведение встреч, праздников, фестивалей для клиентов </a:t>
            </a:r>
            <a:b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читателей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Большая просветительская работа </a:t>
            </a:r>
            <a:b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помощь в решении проблем 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Поддержка и организация многочисленных конкурсов талантов, творчества, красоты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Благотворительные акции для детей разного возраста из малоимущих </a:t>
            </a:r>
            <a:b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семей и приютов 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Поздравления, вручения подарков, розыгрыши призов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Поддержка городских и областных мероприятий</a:t>
            </a:r>
          </a:p>
          <a:p>
            <a:pPr marL="174625" indent="-174625">
              <a:spcBef>
                <a:spcPts val="400"/>
              </a:spcBef>
              <a:buClr>
                <a:srgbClr val="257F9B"/>
              </a:buClr>
              <a:buSzPct val="120000"/>
              <a:buFont typeface="Arial" pitchFamily="34" charset="0"/>
              <a:buChar char="•"/>
              <a:tabLst>
                <a:tab pos="0" algn="l"/>
              </a:tabLst>
            </a:pPr>
            <a:r>
              <a:rPr lang="ru-RU" sz="1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Обустройство территорий и мн. др.</a:t>
            </a:r>
          </a:p>
        </p:txBody>
      </p:sp>
      <p:pic>
        <p:nvPicPr>
          <p:cNvPr id="1026" name="Picture 2" descr="M:\!Посты\МК\554x.jpg"/>
          <p:cNvPicPr>
            <a:picLocks noChangeAspect="1" noChangeArrowheads="1"/>
          </p:cNvPicPr>
          <p:nvPr/>
        </p:nvPicPr>
        <p:blipFill>
          <a:blip r:embed="rId11" cstate="print"/>
          <a:srcRect l="24109" t="11547" r="5882" b="15434"/>
          <a:stretch>
            <a:fillRect/>
          </a:stretch>
        </p:blipFill>
        <p:spPr bwMode="auto">
          <a:xfrm>
            <a:off x="7143768" y="2928934"/>
            <a:ext cx="1857388" cy="1290988"/>
          </a:xfrm>
          <a:prstGeom prst="rect">
            <a:avLst/>
          </a:prstGeom>
          <a:noFill/>
        </p:spPr>
      </p:pic>
      <p:sp>
        <p:nvSpPr>
          <p:cNvPr id="25" name="Прямоугольник 24"/>
          <p:cNvSpPr/>
          <p:nvPr/>
        </p:nvSpPr>
        <p:spPr>
          <a:xfrm>
            <a:off x="214282" y="1493822"/>
            <a:ext cx="5143536" cy="36000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29124" y="500042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pic>
        <p:nvPicPr>
          <p:cNvPr id="1031" name="Picture 7" descr="M:\!Посты\МК\LDAALuHoHTc.jpg"/>
          <p:cNvPicPr>
            <a:picLocks noChangeAspect="1" noChangeArrowheads="1"/>
          </p:cNvPicPr>
          <p:nvPr/>
        </p:nvPicPr>
        <p:blipFill>
          <a:blip r:embed="rId12" cstate="print"/>
          <a:srcRect l="5209" t="15211" r="18435" b="7064"/>
          <a:stretch>
            <a:fillRect/>
          </a:stretch>
        </p:blipFill>
        <p:spPr bwMode="auto">
          <a:xfrm>
            <a:off x="5715008" y="4286257"/>
            <a:ext cx="1789200" cy="1214445"/>
          </a:xfrm>
          <a:prstGeom prst="rect">
            <a:avLst/>
          </a:prstGeom>
          <a:noFill/>
        </p:spPr>
      </p:pic>
      <p:pic>
        <p:nvPicPr>
          <p:cNvPr id="1033" name="Picture 9" descr="M:\!Посты\МК\lLsr05toass.jpg"/>
          <p:cNvPicPr>
            <a:picLocks noChangeAspect="1" noChangeArrowheads="1"/>
          </p:cNvPicPr>
          <p:nvPr/>
        </p:nvPicPr>
        <p:blipFill>
          <a:blip r:embed="rId13" cstate="print"/>
          <a:srcRect t="21339" b="36234"/>
          <a:stretch>
            <a:fillRect/>
          </a:stretch>
        </p:blipFill>
        <p:spPr bwMode="auto">
          <a:xfrm>
            <a:off x="214282" y="1714488"/>
            <a:ext cx="2228400" cy="142534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37" name="Picture 13" descr="M:\!Посты\МК\UGgWZGkf7ro.jpg"/>
          <p:cNvPicPr>
            <a:picLocks noChangeAspect="1" noChangeArrowheads="1"/>
          </p:cNvPicPr>
          <p:nvPr/>
        </p:nvPicPr>
        <p:blipFill>
          <a:blip r:embed="rId14" cstate="print"/>
          <a:srcRect t="11516" r="3936"/>
          <a:stretch>
            <a:fillRect/>
          </a:stretch>
        </p:blipFill>
        <p:spPr bwMode="auto">
          <a:xfrm>
            <a:off x="7243753" y="5563710"/>
            <a:ext cx="1757403" cy="1080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Прямоугольник 39"/>
          <p:cNvSpPr/>
          <p:nvPr/>
        </p:nvSpPr>
        <p:spPr>
          <a:xfrm>
            <a:off x="3786182" y="2428868"/>
            <a:ext cx="1571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 smtClean="0">
                <a:solidFill>
                  <a:srgbClr val="257F9B"/>
                </a:solidFill>
                <a:latin typeface="Andantino script" pitchFamily="2" charset="0"/>
              </a:rPr>
              <a:t>Это</a:t>
            </a:r>
            <a:endParaRPr lang="ru-RU" sz="4400" dirty="0">
              <a:solidFill>
                <a:srgbClr val="257F9B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2500298" y="1643050"/>
            <a:ext cx="285752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Каждый проект ИД «</a:t>
            </a:r>
            <a:r>
              <a:rPr lang="ru-RU" sz="1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Медиа</a:t>
            </a: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круг» имеет множество социальных</a:t>
            </a:r>
            <a:b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составляющих, часто выходящих за пределы профессиональной деятельности.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857884" y="0"/>
            <a:ext cx="3286116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005166" y="0"/>
            <a:ext cx="3143240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768082" y="2428868"/>
            <a:ext cx="15480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285720" y="285728"/>
            <a:ext cx="2857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3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ПРИЗНАНИЕ</a:t>
            </a:r>
            <a:endParaRPr lang="ru-RU" sz="2400" b="1" dirty="0" smtClean="0">
              <a:solidFill>
                <a:srgbClr val="257F9B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flipV="1">
            <a:off x="357158" y="1142984"/>
            <a:ext cx="5357850" cy="46800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pic>
        <p:nvPicPr>
          <p:cNvPr id="29" name="Picture 2" descr="M:\!Посты\МК\78x.jpg"/>
          <p:cNvPicPr>
            <a:picLocks noChangeAspect="1" noChangeArrowheads="1"/>
          </p:cNvPicPr>
          <p:nvPr/>
        </p:nvPicPr>
        <p:blipFill>
          <a:blip r:embed="rId3" cstate="print"/>
          <a:srcRect l="13857" t="6000" b="3999"/>
          <a:stretch>
            <a:fillRect/>
          </a:stretch>
        </p:blipFill>
        <p:spPr bwMode="auto">
          <a:xfrm>
            <a:off x="2023195" y="1441132"/>
            <a:ext cx="1905863" cy="2988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8" descr="M:\!Посты\МК\3x.jpg"/>
          <p:cNvPicPr>
            <a:picLocks noChangeAspect="1" noChangeArrowheads="1"/>
          </p:cNvPicPr>
          <p:nvPr/>
        </p:nvPicPr>
        <p:blipFill>
          <a:blip r:embed="rId4" cstate="print"/>
          <a:srcRect l="6882" t="11203" r="14837" b="5187"/>
          <a:stretch>
            <a:fillRect/>
          </a:stretch>
        </p:blipFill>
        <p:spPr bwMode="auto">
          <a:xfrm>
            <a:off x="5857884" y="4429132"/>
            <a:ext cx="1285884" cy="2071702"/>
          </a:xfrm>
          <a:prstGeom prst="rect">
            <a:avLst/>
          </a:prstGeom>
          <a:noFill/>
        </p:spPr>
      </p:pic>
      <p:pic>
        <p:nvPicPr>
          <p:cNvPr id="2050" name="Picture 2" descr="M:\!Посты\МК\51x.jpg"/>
          <p:cNvPicPr>
            <a:picLocks noChangeAspect="1" noChangeArrowheads="1"/>
          </p:cNvPicPr>
          <p:nvPr/>
        </p:nvPicPr>
        <p:blipFill>
          <a:blip r:embed="rId5" cstate="print"/>
          <a:srcRect r="2892"/>
          <a:stretch>
            <a:fillRect/>
          </a:stretch>
        </p:blipFill>
        <p:spPr bwMode="auto">
          <a:xfrm>
            <a:off x="147707" y="1447927"/>
            <a:ext cx="1781537" cy="1421403"/>
          </a:xfrm>
          <a:prstGeom prst="rect">
            <a:avLst/>
          </a:prstGeom>
          <a:noFill/>
        </p:spPr>
      </p:pic>
      <p:pic>
        <p:nvPicPr>
          <p:cNvPr id="2051" name="Picture 3" descr="M:\!Посты\МК\58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706" y="2948229"/>
            <a:ext cx="1781538" cy="1480903"/>
          </a:xfrm>
          <a:prstGeom prst="rect">
            <a:avLst/>
          </a:prstGeom>
          <a:noFill/>
        </p:spPr>
      </p:pic>
      <p:pic>
        <p:nvPicPr>
          <p:cNvPr id="46" name="Picture 6" descr="M:\!Посты\МК\MK logo белое.png"/>
          <p:cNvPicPr>
            <a:picLocks noChangeAspect="1" noChangeArrowheads="1"/>
          </p:cNvPicPr>
          <p:nvPr/>
        </p:nvPicPr>
        <p:blipFill>
          <a:blip r:embed="rId7" cstate="print"/>
          <a:srcRect l="35760"/>
          <a:stretch>
            <a:fillRect/>
          </a:stretch>
        </p:blipFill>
        <p:spPr bwMode="auto">
          <a:xfrm>
            <a:off x="6072198" y="448758"/>
            <a:ext cx="2857520" cy="11228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Прямоугольник 44"/>
          <p:cNvSpPr/>
          <p:nvPr/>
        </p:nvSpPr>
        <p:spPr>
          <a:xfrm>
            <a:off x="3929058" y="5643578"/>
            <a:ext cx="1518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Вручение Сертификата Книги рекордов России «Самый большой хор пенсионеров»</a:t>
            </a:r>
            <a:endParaRPr lang="ru-RU" sz="10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3929058" y="1357298"/>
            <a:ext cx="1589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Вручение Знака Заслуженный </a:t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Предприниматель Свердловской области директору  ИД «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Медиа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круг» А.Ф.Сидорову</a:t>
            </a: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147706" y="4083776"/>
            <a:ext cx="1332000" cy="33505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5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47706" y="4090578"/>
            <a:ext cx="13573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Людмила </a:t>
            </a:r>
            <a:r>
              <a:rPr lang="ru-RU" sz="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Нарусова</a:t>
            </a:r>
            <a:r>
              <a:rPr lang="ru-RU" sz="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член Совета Федерации России</a:t>
            </a:r>
          </a:p>
        </p:txBody>
      </p:sp>
      <p:sp>
        <p:nvSpPr>
          <p:cNvPr id="57" name="Прямоугольник 56"/>
          <p:cNvSpPr/>
          <p:nvPr/>
        </p:nvSpPr>
        <p:spPr>
          <a:xfrm flipV="1">
            <a:off x="3768082" y="5536140"/>
            <a:ext cx="1548000" cy="36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147706" y="2522446"/>
            <a:ext cx="1643074" cy="335050"/>
          </a:xfrm>
          <a:prstGeom prst="rect">
            <a:avLst/>
          </a:prstGeom>
          <a:solidFill>
            <a:schemeClr val="tx1">
              <a:alpha val="64000"/>
            </a:schemeClr>
          </a:solidFill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41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kumimoji="0" lang="ru-RU" sz="5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86314" y="142852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47706" y="2500306"/>
            <a:ext cx="17859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Сергей Миронов – руководитель </a:t>
            </a:r>
            <a:br>
              <a:rPr lang="ru-RU" sz="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фракции «Справедливая Россия»</a:t>
            </a:r>
            <a:endParaRPr lang="ru-RU" sz="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947158" y="2571744"/>
            <a:ext cx="19288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Постоянный контакт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 взаимодействие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административными органами, органами правления, фондами,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медийными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, известными личностями позволяют успешно реализовывать масштабные социальные проекты, проводить совместные мероприятия, решать многочисленные вопросы читателей. </a:t>
            </a:r>
            <a:br>
              <a:rPr lang="ru-RU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Отсюда доверие и признание.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85720" y="714356"/>
            <a:ext cx="5130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257F9B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обширные социальные контакты</a:t>
            </a:r>
            <a:endParaRPr lang="ru-RU" sz="2400" dirty="0"/>
          </a:p>
        </p:txBody>
      </p:sp>
      <p:pic>
        <p:nvPicPr>
          <p:cNvPr id="2" name="Picture 2" descr="M:\!Посты\МК\99x1.jpg"/>
          <p:cNvPicPr>
            <a:picLocks noChangeAspect="1" noChangeArrowheads="1"/>
          </p:cNvPicPr>
          <p:nvPr/>
        </p:nvPicPr>
        <p:blipFill>
          <a:blip r:embed="rId8" cstate="print"/>
          <a:srcRect t="3704" b="3704"/>
          <a:stretch>
            <a:fillRect/>
          </a:stretch>
        </p:blipFill>
        <p:spPr bwMode="auto">
          <a:xfrm>
            <a:off x="142844" y="4494076"/>
            <a:ext cx="3786214" cy="1798451"/>
          </a:xfrm>
          <a:prstGeom prst="rect">
            <a:avLst/>
          </a:prstGeom>
          <a:noFill/>
        </p:spPr>
      </p:pic>
      <p:pic>
        <p:nvPicPr>
          <p:cNvPr id="38" name="Picture 14" descr="M:\!Посты\МК\69ex.jpg"/>
          <p:cNvPicPr>
            <a:picLocks noChangeAspect="1" noChangeArrowheads="1"/>
          </p:cNvPicPr>
          <p:nvPr/>
        </p:nvPicPr>
        <p:blipFill>
          <a:blip r:embed="rId9" cstate="print"/>
          <a:srcRect l="-234" t="17160" r="-127" b="36126"/>
          <a:stretch>
            <a:fillRect/>
          </a:stretch>
        </p:blipFill>
        <p:spPr bwMode="auto">
          <a:xfrm>
            <a:off x="7223070" y="4429132"/>
            <a:ext cx="1920930" cy="1346400"/>
          </a:xfrm>
          <a:prstGeom prst="rect">
            <a:avLst/>
          </a:prstGeom>
          <a:noFill/>
        </p:spPr>
      </p:pic>
      <p:grpSp>
        <p:nvGrpSpPr>
          <p:cNvPr id="36" name="Группа 35"/>
          <p:cNvGrpSpPr/>
          <p:nvPr/>
        </p:nvGrpSpPr>
        <p:grpSpPr>
          <a:xfrm>
            <a:off x="5862257" y="1776372"/>
            <a:ext cx="3286149" cy="1224000"/>
            <a:chOff x="5857883" y="1714487"/>
            <a:chExt cx="3286149" cy="1224000"/>
          </a:xfrm>
        </p:grpSpPr>
        <p:pic>
          <p:nvPicPr>
            <p:cNvPr id="40" name="Picture 16" descr="M:\!Посты\МК\12x.jpg"/>
            <p:cNvPicPr>
              <a:picLocks noChangeAspect="1" noChangeArrowheads="1"/>
            </p:cNvPicPr>
            <p:nvPr/>
          </p:nvPicPr>
          <p:blipFill>
            <a:blip r:embed="rId10" cstate="print"/>
            <a:srcRect l="3333" r="10000"/>
            <a:stretch>
              <a:fillRect/>
            </a:stretch>
          </p:blipFill>
          <p:spPr bwMode="auto">
            <a:xfrm>
              <a:off x="5857883" y="1714487"/>
              <a:ext cx="1593229" cy="122343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7" name="Picture 3" descr="M:\!Посты\МК\1a.jpg"/>
            <p:cNvPicPr>
              <a:picLocks noChangeAspect="1" noChangeArrowheads="1"/>
            </p:cNvPicPr>
            <p:nvPr/>
          </p:nvPicPr>
          <p:blipFill>
            <a:blip r:embed="rId11" cstate="print"/>
            <a:srcRect t="5554"/>
            <a:stretch>
              <a:fillRect/>
            </a:stretch>
          </p:blipFill>
          <p:spPr bwMode="auto">
            <a:xfrm>
              <a:off x="7521663" y="1714487"/>
              <a:ext cx="1622369" cy="1224000"/>
            </a:xfrm>
            <a:prstGeom prst="rect">
              <a:avLst/>
            </a:prstGeom>
            <a:noFill/>
          </p:spPr>
        </p:pic>
      </p:grpSp>
      <p:pic>
        <p:nvPicPr>
          <p:cNvPr id="44" name="Picture 17" descr="M:\!Посты\МК\222.jpg"/>
          <p:cNvPicPr>
            <a:picLocks noChangeAspect="1" noChangeArrowheads="1"/>
          </p:cNvPicPr>
          <p:nvPr/>
        </p:nvPicPr>
        <p:blipFill>
          <a:blip r:embed="rId12" cstate="print"/>
          <a:srcRect t="4584" b="12899"/>
          <a:stretch>
            <a:fillRect/>
          </a:stretch>
        </p:blipFill>
        <p:spPr bwMode="auto">
          <a:xfrm>
            <a:off x="5862289" y="3071810"/>
            <a:ext cx="1934601" cy="1256400"/>
          </a:xfrm>
          <a:prstGeom prst="rect">
            <a:avLst/>
          </a:prstGeom>
          <a:noFill/>
        </p:spPr>
      </p:pic>
      <p:sp>
        <p:nvSpPr>
          <p:cNvPr id="35" name="Прямоугольник 34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pic>
        <p:nvPicPr>
          <p:cNvPr id="3074" name="Picture 2" descr="M:\!Посты\МК\14x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58148" y="3071810"/>
            <a:ext cx="1285884" cy="125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071934" y="1142984"/>
            <a:ext cx="2786050" cy="3857652"/>
          </a:xfrm>
          <a:prstGeom prst="rect">
            <a:avLst/>
          </a:prstGeom>
          <a:noFill/>
        </p:spPr>
      </p:pic>
      <p:pic>
        <p:nvPicPr>
          <p:cNvPr id="165897" name="Picture 9" descr="M:\!Посты\rFbcRXoEMUc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928826" cy="2604436"/>
          </a:xfrm>
          <a:prstGeom prst="rect">
            <a:avLst/>
          </a:prstGeom>
          <a:noFill/>
        </p:spPr>
      </p:pic>
      <p:pic>
        <p:nvPicPr>
          <p:cNvPr id="165899" name="Picture 11" descr="M:\!Посты\9OI551MScW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14876" y="0"/>
            <a:ext cx="2632518" cy="3714776"/>
          </a:xfrm>
          <a:prstGeom prst="rect">
            <a:avLst/>
          </a:prstGeom>
          <a:noFill/>
        </p:spPr>
      </p:pic>
      <p:pic>
        <p:nvPicPr>
          <p:cNvPr id="165898" name="Picture 10" descr="M:\!Посты\T4uBFl3SvQ0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73526" y="0"/>
            <a:ext cx="2299068" cy="3071810"/>
          </a:xfrm>
          <a:prstGeom prst="rect">
            <a:avLst/>
          </a:prstGeom>
          <a:noFill/>
        </p:spPr>
      </p:pic>
      <p:pic>
        <p:nvPicPr>
          <p:cNvPr id="165896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785794"/>
            <a:ext cx="2786050" cy="391336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1" name="Picture 13" descr="M:\!Посты\sPqh9-CY4Fw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50607"/>
          <a:stretch>
            <a:fillRect/>
          </a:stretch>
        </p:blipFill>
        <p:spPr bwMode="auto">
          <a:xfrm>
            <a:off x="5072066" y="142852"/>
            <a:ext cx="1785950" cy="2628820"/>
          </a:xfrm>
          <a:prstGeom prst="rect">
            <a:avLst/>
          </a:prstGeom>
          <a:noFill/>
        </p:spPr>
      </p:pic>
      <p:pic>
        <p:nvPicPr>
          <p:cNvPr id="165902" name="Picture 14" descr="M:\!Посты\YylfMRokV50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1"/>
            <a:ext cx="2626124" cy="371475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3" name="Picture 15" descr="M:\!Посты\prev_DK_04_567.jp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86051" y="0"/>
            <a:ext cx="2425922" cy="328612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2" name="Picture 4" descr="M:\!Посты\yEmQrGQoPok.jp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1357298"/>
            <a:ext cx="2047121" cy="2766964"/>
          </a:xfrm>
          <a:prstGeom prst="rect">
            <a:avLst/>
          </a:prstGeom>
          <a:noFill/>
        </p:spPr>
      </p:pic>
      <p:pic>
        <p:nvPicPr>
          <p:cNvPr id="165905" name="Picture 17" descr="M:\!Посты\МК\ETlOPa05Wcc.jp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357950" y="1142984"/>
            <a:ext cx="2714644" cy="367165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5" name="Picture 7" descr="M:\!Посты\37-1007-1.jp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000232" y="1214422"/>
            <a:ext cx="2786082" cy="366589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3" name="Picture 5" descr="M:\!Посты\ПР 2022-1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570823" y="285728"/>
            <a:ext cx="2501771" cy="33540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1" name="Picture 3" descr="M:\!Посты\Depositphotos_320852208_xl-2015.jp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429124" y="1071546"/>
            <a:ext cx="2627200" cy="354450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0" name="Picture 12" descr="M:\!Посты\ZCgfZWOLumI.jp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312" t="26939" r="51501" b="59591"/>
          <a:stretch>
            <a:fillRect/>
          </a:stretch>
        </p:blipFill>
        <p:spPr bwMode="auto">
          <a:xfrm>
            <a:off x="7786742" y="3429000"/>
            <a:ext cx="1143008" cy="11430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929174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3286116" y="1500175"/>
            <a:ext cx="5429288" cy="350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зарегистрированных печатных СМИ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масштабных Фестиваля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4 зарегистрированных торговых марки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портала и 2 сайта</a:t>
            </a:r>
            <a:endParaRPr lang="ru-RU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13 специализированных групп в </a:t>
            </a:r>
            <a:r>
              <a:rPr kumimoji="0" lang="ru-RU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соцсетях</a:t>
            </a:r>
            <a:endParaRPr kumimoji="0" lang="ru-RU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 профессиональных сообществ 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Охват аудитории по проектам до 500 тыс. </a:t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человек в месяц</a:t>
            </a:r>
            <a:b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sz="8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ts val="300"/>
              </a:spcBef>
              <a:spcAft>
                <a:spcPct val="0"/>
              </a:spcAft>
              <a:buClr>
                <a:srgbClr val="257F9B"/>
              </a:buClr>
              <a:buSzPct val="120000"/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 профессионалов с огромным опытом работы </a:t>
            </a:r>
            <a:b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издательской сфере, сфере продвижения, организации </a:t>
            </a:r>
            <a:b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проведении мероприятий любого масштаба.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785786" y="2143116"/>
            <a:ext cx="2143140" cy="1214446"/>
          </a:xfrm>
        </p:spPr>
        <p:txBody>
          <a:bodyPr>
            <a:normAutofit/>
          </a:bodyPr>
          <a:lstStyle/>
          <a:p>
            <a:r>
              <a:rPr lang="ru-RU" sz="7200" i="1" dirty="0" smtClean="0">
                <a:solidFill>
                  <a:srgbClr val="257F9B"/>
                </a:solidFill>
                <a:latin typeface="Andantino script" pitchFamily="2" charset="0"/>
              </a:rPr>
              <a:t>Это</a:t>
            </a:r>
            <a:endParaRPr lang="ru-RU" sz="7200" i="1" dirty="0">
              <a:solidFill>
                <a:srgbClr val="257F9B"/>
              </a:solidFill>
              <a:latin typeface="Andantino script" pitchFamily="2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7072330" y="6230471"/>
            <a:ext cx="1714512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MEDIAKRUG.RU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1467305" y="3227545"/>
            <a:ext cx="3357586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pic>
        <p:nvPicPr>
          <p:cNvPr id="165910" name="Picture 22" descr="M:\!Посты\МК\MK logo ИД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40505" y="571480"/>
            <a:ext cx="2645611" cy="1051168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500034" y="5786454"/>
            <a:ext cx="2428892" cy="928694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  <a:t>Екатеринбург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  <a:t>Свердловская область</a:t>
            </a:r>
            <a:b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</a:b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agmaticaLightCTT" pitchFamily="2" charset="0"/>
                <a:cs typeface="Times New Roman" pitchFamily="18" charset="0"/>
              </a:rPr>
              <a:t>Российская Федерация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agmaticaLightCT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945196" y="1071546"/>
            <a:ext cx="2786050" cy="3913368"/>
          </a:xfrm>
          <a:prstGeom prst="rect">
            <a:avLst/>
          </a:prstGeom>
          <a:noFill/>
        </p:spPr>
      </p:pic>
      <p:pic>
        <p:nvPicPr>
          <p:cNvPr id="165897" name="Picture 9" descr="M:\!Посты\rFbcRXoEMUc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1928826" cy="2604436"/>
          </a:xfrm>
          <a:prstGeom prst="rect">
            <a:avLst/>
          </a:prstGeom>
          <a:noFill/>
        </p:spPr>
      </p:pic>
      <p:pic>
        <p:nvPicPr>
          <p:cNvPr id="165899" name="Picture 11" descr="M:\!Посты\9OI551MScWY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714876" y="0"/>
            <a:ext cx="2632518" cy="3714776"/>
          </a:xfrm>
          <a:prstGeom prst="rect">
            <a:avLst/>
          </a:prstGeom>
          <a:noFill/>
        </p:spPr>
      </p:pic>
      <p:pic>
        <p:nvPicPr>
          <p:cNvPr id="165898" name="Picture 10" descr="M:\!Посты\T4uBFl3SvQ0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44932" y="0"/>
            <a:ext cx="2299068" cy="3071810"/>
          </a:xfrm>
          <a:prstGeom prst="rect">
            <a:avLst/>
          </a:prstGeom>
          <a:noFill/>
        </p:spPr>
      </p:pic>
      <p:pic>
        <p:nvPicPr>
          <p:cNvPr id="165896" name="Picture 8" descr="M:\!Посты\h-pYqptgVok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785794"/>
            <a:ext cx="2786050" cy="391336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1" name="Picture 13" descr="M:\!Посты\sPqh9-CY4Fw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50607"/>
          <a:stretch>
            <a:fillRect/>
          </a:stretch>
        </p:blipFill>
        <p:spPr bwMode="auto">
          <a:xfrm>
            <a:off x="5072066" y="142852"/>
            <a:ext cx="1785950" cy="2628820"/>
          </a:xfrm>
          <a:prstGeom prst="rect">
            <a:avLst/>
          </a:prstGeom>
          <a:noFill/>
        </p:spPr>
      </p:pic>
      <p:pic>
        <p:nvPicPr>
          <p:cNvPr id="165902" name="Picture 14" descr="M:\!Посты\YylfMRokV50.jp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4" y="1"/>
            <a:ext cx="2626124" cy="3714752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3" name="Picture 15" descr="M:\!Посты\prev_DK_04_567.jp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786051" y="0"/>
            <a:ext cx="2425922" cy="328612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2" name="Picture 4" descr="M:\!Посты\yEmQrGQoPok.jpg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73262" y="1357298"/>
            <a:ext cx="2047121" cy="2766964"/>
          </a:xfrm>
          <a:prstGeom prst="rect">
            <a:avLst/>
          </a:prstGeom>
          <a:noFill/>
        </p:spPr>
      </p:pic>
      <p:pic>
        <p:nvPicPr>
          <p:cNvPr id="165905" name="Picture 17" descr="M:\!Посты\МК\ETlOPa05Wcc.jp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29388" y="1142984"/>
            <a:ext cx="2714644" cy="3671654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5" name="Picture 7" descr="M:\!Посты\37-1007-1.jpg"/>
          <p:cNvPicPr>
            <a:picLocks noChangeAspect="1" noChangeArrowheads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873494" y="1214422"/>
            <a:ext cx="2786082" cy="3665897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3" name="Picture 5" descr="M:\!Посты\ПР 2022-1.jpg"/>
          <p:cNvPicPr>
            <a:picLocks noChangeAspect="1" noChangeArrowheads="1"/>
          </p:cNvPicPr>
          <p:nvPr/>
        </p:nvPicPr>
        <p:blipFill>
          <a:blip r:embed="rId1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642261" y="285728"/>
            <a:ext cx="2501771" cy="3354023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891" name="Picture 3" descr="M:\!Посты\Depositphotos_320852208_xl-2015.jpg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302386" y="1071546"/>
            <a:ext cx="2627200" cy="3544505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65900" name="Picture 12" descr="M:\!Посты\ZCgfZWOLumI.jpg"/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0312" t="26939" r="51501" b="59591"/>
          <a:stretch>
            <a:fillRect/>
          </a:stretch>
        </p:blipFill>
        <p:spPr bwMode="auto">
          <a:xfrm>
            <a:off x="7858148" y="3429000"/>
            <a:ext cx="1143008" cy="11430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000636"/>
          </a:xfrm>
          <a:solidFill>
            <a:schemeClr val="bg1">
              <a:alpha val="64000"/>
            </a:schemeClr>
          </a:solidFill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3571868" y="2786058"/>
            <a:ext cx="2643206" cy="2131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Екатеринбург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Маршала Жукова, 10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(343) 377-00-47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(343) 377-00-50 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(343) 377-00-56</a:t>
            </a:r>
          </a:p>
          <a:p>
            <a:pPr lvl="0" fontAlgn="base">
              <a:spcBef>
                <a:spcPts val="30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+7 (343) 377-00-57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3571868" y="2400208"/>
            <a:ext cx="221457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257F9B"/>
                </a:solidFill>
                <a:effectLst/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57F9B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2191655" y="3680106"/>
            <a:ext cx="2428890" cy="45719"/>
          </a:xfrm>
          <a:prstGeom prst="rect">
            <a:avLst/>
          </a:prstGeom>
          <a:solidFill>
            <a:srgbClr val="298E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257F9B"/>
              </a:solidFill>
            </a:endParaRPr>
          </a:p>
        </p:txBody>
      </p:sp>
      <p:pic>
        <p:nvPicPr>
          <p:cNvPr id="165910" name="Picture 22" descr="M:\!Посты\МК\MK logo ИД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57523" y="1277878"/>
            <a:ext cx="2357454" cy="936676"/>
          </a:xfrm>
          <a:prstGeom prst="rect">
            <a:avLst/>
          </a:prstGeom>
          <a:noFill/>
        </p:spPr>
      </p:pic>
      <p:sp>
        <p:nvSpPr>
          <p:cNvPr id="34" name="Подзаголовок 2"/>
          <p:cNvSpPr txBox="1">
            <a:spLocks/>
          </p:cNvSpPr>
          <p:nvPr/>
        </p:nvSpPr>
        <p:spPr>
          <a:xfrm>
            <a:off x="285720" y="3988717"/>
            <a:ext cx="2928926" cy="928694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257F9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Для каждого мы найдем или создадим наилучший вариант сотрудничества</a:t>
            </a:r>
            <a:r>
              <a:rPr kumimoji="0" lang="ru-RU" sz="1400" b="1" i="1" u="none" strike="noStrike" kern="1200" cap="none" spc="0" normalizeH="0" noProof="0" dirty="0" smtClean="0">
                <a:ln>
                  <a:noFill/>
                </a:ln>
                <a:solidFill>
                  <a:srgbClr val="257F9B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для достижения желаемого результата</a:t>
            </a:r>
            <a:endParaRPr kumimoji="0" lang="ru-RU" sz="1400" b="1" i="1" u="none" strike="noStrike" kern="1200" cap="none" spc="0" normalizeH="0" baseline="0" noProof="0" dirty="0">
              <a:ln>
                <a:noFill/>
              </a:ln>
              <a:solidFill>
                <a:srgbClr val="257F9B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Подзаголовок 2"/>
          <p:cNvSpPr txBox="1">
            <a:spLocks/>
          </p:cNvSpPr>
          <p:nvPr/>
        </p:nvSpPr>
        <p:spPr>
          <a:xfrm>
            <a:off x="1098714" y="5517232"/>
            <a:ext cx="3643338" cy="652466"/>
          </a:xfrm>
          <a:prstGeom prst="rect">
            <a:avLst/>
          </a:prstGeom>
        </p:spPr>
        <p:txBody>
          <a:bodyPr vert="horz" lIns="45720" rIns="45720">
            <a:noAutofit/>
          </a:bodyPr>
          <a:lstStyle/>
          <a:p>
            <a:pPr marL="0" marR="64008" lvl="0" indent="0" algn="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3400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ndantino script" pitchFamily="2" charset="0"/>
                <a:cs typeface="Times New Roman" pitchFamily="18" charset="0"/>
              </a:rPr>
              <a:t>Добро пожаловать!</a:t>
            </a:r>
            <a:endParaRPr kumimoji="0" lang="ru-RU" sz="34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ndantino script" pitchFamily="2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42844" y="2143116"/>
            <a:ext cx="5072098" cy="4071966"/>
          </a:xfrm>
        </p:spPr>
        <p:txBody>
          <a:bodyPr>
            <a:noAutofit/>
          </a:bodyPr>
          <a:lstStyle/>
          <a:p>
            <a:pPr lvl="0"/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Учредитель областного Фестиваля творчества пенсионеров «Осеннее очарование». </a:t>
            </a:r>
            <a:br>
              <a:rPr lang="ru-RU" sz="145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Зарегистрирована торговая марка.</a:t>
            </a:r>
          </a:p>
          <a:p>
            <a:pPr lvl="0"/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Многократный обладатель знаков отличия и качества Союза журналистов России «Золотой фонд прессы». </a:t>
            </a:r>
          </a:p>
          <a:p>
            <a:pPr lvl="0"/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Абсолютный лидер по подписке в Свердловской </a:t>
            </a:r>
            <a:br>
              <a:rPr lang="ru-RU" sz="145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области в течение последних 5 лет по данным УФПС.</a:t>
            </a:r>
          </a:p>
          <a:p>
            <a:pPr lvl="0"/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Единственные издание, где установлено прямое </a:t>
            </a:r>
            <a:br>
              <a:rPr lang="ru-RU" sz="145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общение пенсионеров с редакцией. Более 3-х лет редакция активно общается, помогает и решает проблемы читателей.</a:t>
            </a:r>
          </a:p>
          <a:p>
            <a:pPr lvl="0"/>
            <a:r>
              <a:rPr lang="ru-RU" sz="1450" dirty="0" smtClean="0">
                <a:latin typeface="Times New Roman" pitchFamily="18" charset="0"/>
                <a:cs typeface="Times New Roman" pitchFamily="18" charset="0"/>
              </a:rPr>
              <a:t>Организатор Клуба руководителей ветеранских организаций  Свердловской области и Клуба пенсионеров «Радостно вместе».</a:t>
            </a:r>
          </a:p>
          <a:p>
            <a:pPr lvl="0"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1097805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Главная газета пенсионеров Екатеринбурга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Свердловской области. Добрый друг и надежный помощник людей старшего возраста.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4844893" y="5013496"/>
            <a:ext cx="2214578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4291"/>
            <a:ext cx="3076565" cy="415452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000776" y="5568751"/>
            <a:ext cx="2928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 отличия и качества </a:t>
            </a:r>
            <a:b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Союза журналистов России</a:t>
            </a:r>
            <a:b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«Золотой фонд прессы»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Заголовок 5"/>
          <p:cNvSpPr txBox="1">
            <a:spLocks/>
          </p:cNvSpPr>
          <p:nvPr/>
        </p:nvSpPr>
        <p:spPr>
          <a:xfrm>
            <a:off x="457200" y="346076"/>
            <a:ext cx="3757610" cy="796908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ПЕНСИОНЕР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80943" y="285728"/>
            <a:ext cx="694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57600"/>
            <a:ext cx="1526563" cy="149716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142844" y="1428736"/>
            <a:ext cx="4500594" cy="4500594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Тираж газеты 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000 экз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Подписка – 9000 экз.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Продажа в розницу – 7000 экз.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акции – 1000 экз.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Характеристика издания: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Издается с 1999 года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Выходит еженедельно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программой телепередач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16 полос. Формат А3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Распространение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подписка,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продажа в крупных ТЦ, киосках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Роспечать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отделениях связи Екатеринбурга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Свердловской области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 smtClean="0"/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000760" y="4429132"/>
            <a:ext cx="300036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АУДИТОРИЯ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 старшего поколения,</a:t>
            </a:r>
            <a:b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предпенсионного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возраста, пенсионеры, их друзья и родные, проживающие на территории Свердловской области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 rot="5400000" flipV="1">
            <a:off x="4549140" y="4620587"/>
            <a:ext cx="2714645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6143636" y="639529"/>
            <a:ext cx="27860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  <a:t>Читатели газеты – </a:t>
            </a:r>
            <a:br>
              <a:rPr lang="ru-RU" sz="1400" dirty="0" smtClean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  <a:t>самая активная, внимательная</a:t>
            </a:r>
            <a:br>
              <a:rPr lang="ru-RU" sz="1400" dirty="0" smtClean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accent2"/>
                </a:solidFill>
                <a:latin typeface="PragmaticaLightCTT" pitchFamily="2" charset="0"/>
                <a:cs typeface="Times New Roman" pitchFamily="18" charset="0"/>
              </a:rPr>
              <a:t>и благодарная аудитория</a:t>
            </a:r>
            <a:endParaRPr lang="ru-RU" sz="1400" dirty="0">
              <a:solidFill>
                <a:schemeClr val="accent2"/>
              </a:solidFill>
              <a:latin typeface="PragmaticaLightCTT" pitchFamily="2" charset="0"/>
            </a:endParaRPr>
          </a:p>
        </p:txBody>
      </p:sp>
      <p:pic>
        <p:nvPicPr>
          <p:cNvPr id="162823" name="Picture 7" descr="M:\!Посты\34e18834.jpg"/>
          <p:cNvPicPr>
            <a:picLocks noChangeAspect="1" noChangeArrowheads="1"/>
          </p:cNvPicPr>
          <p:nvPr/>
        </p:nvPicPr>
        <p:blipFill>
          <a:blip r:embed="rId3" cstate="print"/>
          <a:srcRect l="6709" t="13091" r="6407" b="5090"/>
          <a:stretch>
            <a:fillRect/>
          </a:stretch>
        </p:blipFill>
        <p:spPr bwMode="auto">
          <a:xfrm>
            <a:off x="4786315" y="1552028"/>
            <a:ext cx="4130216" cy="259135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Заголовок 5"/>
          <p:cNvSpPr>
            <a:spLocks noGrp="1"/>
          </p:cNvSpPr>
          <p:nvPr>
            <p:ph type="title"/>
          </p:nvPr>
        </p:nvSpPr>
        <p:spPr>
          <a:xfrm>
            <a:off x="457200" y="346076"/>
            <a:ext cx="3757610" cy="79690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ПЕНСИОНЕР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1472" y="1000108"/>
            <a:ext cx="521497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714876" y="0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_BodoniNovaNr" pitchFamily="18" charset="-52"/>
                <a:cs typeface="Times New Roman" pitchFamily="18" charset="0"/>
              </a:rPr>
              <a:t> </a:t>
            </a:r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0943" y="285728"/>
            <a:ext cx="694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Равнобедренный треугольник 35"/>
          <p:cNvSpPr/>
          <p:nvPr/>
        </p:nvSpPr>
        <p:spPr>
          <a:xfrm flipV="1">
            <a:off x="3071802" y="5286388"/>
            <a:ext cx="6072198" cy="500066"/>
          </a:xfrm>
          <a:prstGeom prst="triangle">
            <a:avLst>
              <a:gd name="adj" fmla="val 10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-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906" name="Rectangle 18"/>
          <p:cNvSpPr>
            <a:spLocks noChangeArrowheads="1"/>
          </p:cNvSpPr>
          <p:nvPr/>
        </p:nvSpPr>
        <p:spPr bwMode="auto">
          <a:xfrm>
            <a:off x="4929190" y="1594199"/>
            <a:ext cx="407196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Клубные встречи по интересам и обмену опытом для реализации и развития творческих способностей, укрепления здоровья.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Конкурсы, выставки для признания успехов и достижений в разных областях жизни. 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Социальная адаптация и самореализация.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Возврат к активной, позитивной жизни.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Получение новых знаний и полезных навыков, которые делают жизнь насыщенной и интересной.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Улучшение качества жизни. Консультации специалистов по разным направлениям. Встречи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 руководителями ведомств для решения разных вопросов и проблем.</a:t>
            </a:r>
          </a:p>
          <a:p>
            <a:pPr>
              <a:spcBef>
                <a:spcPts val="300"/>
              </a:spcBef>
              <a:buClr>
                <a:srgbClr val="257F9B"/>
              </a:buClr>
              <a:buSzPct val="116000"/>
              <a:buFont typeface="Arial" pitchFamily="34" charset="0"/>
              <a:buChar char="•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Поздравления с днем рождения, совместные праздники, досуг и многое другое.</a:t>
            </a:r>
          </a:p>
        </p:txBody>
      </p:sp>
      <p:sp>
        <p:nvSpPr>
          <p:cNvPr id="30" name="Прямоугольник 29"/>
          <p:cNvSpPr/>
          <p:nvPr/>
        </p:nvSpPr>
        <p:spPr>
          <a:xfrm rot="16200000">
            <a:off x="3166099" y="3334701"/>
            <a:ext cx="3286147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14678" y="415333"/>
            <a:ext cx="4500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РАДОСТЬ ЖИЗНИ</a:t>
            </a:r>
            <a:endParaRPr lang="ru-RU" sz="32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86182" y="5786455"/>
            <a:ext cx="5072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Жизнь становится яркой, насыщенной, интересной</a:t>
            </a:r>
            <a:endParaRPr lang="ru-RU" sz="1200" dirty="0" smtClean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вместе с  программой «РАДОСТЬ ЖИЗНИ»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и газетой «Пенсионер»</a:t>
            </a:r>
            <a:endParaRPr lang="ru-RU" sz="1200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00496" y="928670"/>
            <a:ext cx="4714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  <a:t>ПРОГРАММА активного и здорового долголетия газеты «Пенсионер»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257F9B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solidFill>
                <a:srgbClr val="257F9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-32" y="6429396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pic>
        <p:nvPicPr>
          <p:cNvPr id="5141" name="Picture 21" descr="M:\!Посты\МК\66x.jpg"/>
          <p:cNvPicPr>
            <a:picLocks noChangeAspect="1" noChangeArrowheads="1"/>
          </p:cNvPicPr>
          <p:nvPr/>
        </p:nvPicPr>
        <p:blipFill>
          <a:blip r:embed="rId3" cstate="print"/>
          <a:srcRect t="1844" b="2252"/>
          <a:stretch>
            <a:fillRect/>
          </a:stretch>
        </p:blipFill>
        <p:spPr bwMode="auto">
          <a:xfrm>
            <a:off x="214282" y="214290"/>
            <a:ext cx="2571767" cy="3820909"/>
          </a:xfrm>
          <a:prstGeom prst="rect">
            <a:avLst/>
          </a:prstGeom>
          <a:noFill/>
        </p:spPr>
      </p:pic>
      <p:pic>
        <p:nvPicPr>
          <p:cNvPr id="5148" name="Picture 28" descr="M:\!Посты\МК\bc187d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29876"/>
            <a:ext cx="3143272" cy="2228082"/>
          </a:xfrm>
          <a:prstGeom prst="rect">
            <a:avLst/>
          </a:prstGeom>
          <a:noFill/>
        </p:spPr>
      </p:pic>
      <p:pic>
        <p:nvPicPr>
          <p:cNvPr id="5149" name="Picture 29" descr="M:\!Посты\МК\Пенсионеры (12).jpg"/>
          <p:cNvPicPr>
            <a:picLocks noChangeAspect="1" noChangeArrowheads="1"/>
          </p:cNvPicPr>
          <p:nvPr/>
        </p:nvPicPr>
        <p:blipFill>
          <a:blip r:embed="rId5" cstate="print"/>
          <a:srcRect l="14653" t="7661" b="5519"/>
          <a:stretch>
            <a:fillRect/>
          </a:stretch>
        </p:blipFill>
        <p:spPr bwMode="auto">
          <a:xfrm>
            <a:off x="2903974" y="1714488"/>
            <a:ext cx="1669028" cy="2320711"/>
          </a:xfrm>
          <a:prstGeom prst="rect">
            <a:avLst/>
          </a:prstGeom>
          <a:noFill/>
        </p:spPr>
      </p:pic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2000232" y="3929066"/>
            <a:ext cx="2643206" cy="1500198"/>
          </a:xfrm>
        </p:spPr>
        <p:txBody>
          <a:bodyPr>
            <a:normAutofit/>
          </a:bodyPr>
          <a:lstStyle/>
          <a:p>
            <a:r>
              <a:rPr lang="ru-RU" sz="8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ntino script" pitchFamily="2" charset="0"/>
              </a:rPr>
              <a:t>Это</a:t>
            </a:r>
            <a:endParaRPr lang="ru-RU" sz="8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ntino scrip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084" name="Picture 4" descr="M:\!Посты\МК\OAU_0184.jpg"/>
          <p:cNvPicPr>
            <a:picLocks noChangeAspect="1" noChangeArrowheads="1"/>
          </p:cNvPicPr>
          <p:nvPr/>
        </p:nvPicPr>
        <p:blipFill>
          <a:blip r:embed="rId3" cstate="print"/>
          <a:srcRect t="14577" b="460"/>
          <a:stretch>
            <a:fillRect/>
          </a:stretch>
        </p:blipFill>
        <p:spPr bwMode="auto">
          <a:xfrm>
            <a:off x="4752000" y="2500306"/>
            <a:ext cx="4177718" cy="2357454"/>
          </a:xfrm>
          <a:prstGeom prst="rect">
            <a:avLst/>
          </a:prstGeom>
          <a:noFill/>
        </p:spPr>
      </p:pic>
      <p:pic>
        <p:nvPicPr>
          <p:cNvPr id="162821" name="Picture 5" descr="M:\!Посты\i.jpg"/>
          <p:cNvPicPr>
            <a:picLocks noChangeAspect="1" noChangeArrowheads="1"/>
          </p:cNvPicPr>
          <p:nvPr/>
        </p:nvPicPr>
        <p:blipFill>
          <a:blip r:embed="rId4" cstate="print"/>
          <a:srcRect l="1987" t="20326" r="285" b="1370"/>
          <a:stretch>
            <a:fillRect/>
          </a:stretch>
        </p:blipFill>
        <p:spPr bwMode="auto">
          <a:xfrm flipH="1">
            <a:off x="4752031" y="214290"/>
            <a:ext cx="4160693" cy="2214578"/>
          </a:xfrm>
          <a:prstGeom prst="rect">
            <a:avLst/>
          </a:prstGeom>
          <a:noFill/>
        </p:spPr>
      </p:pic>
      <p:sp>
        <p:nvSpPr>
          <p:cNvPr id="16" name="Содержимое 1"/>
          <p:cNvSpPr>
            <a:spLocks noGrp="1"/>
          </p:cNvSpPr>
          <p:nvPr>
            <p:ph idx="1"/>
          </p:nvPr>
        </p:nvSpPr>
        <p:spPr>
          <a:xfrm>
            <a:off x="214282" y="785794"/>
            <a:ext cx="3929090" cy="32147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marL="269875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Областной Фестиваль творчества пенсионеров Свердловской области</a:t>
            </a:r>
          </a:p>
          <a:p>
            <a:pPr marL="365125" indent="-3175">
              <a:buNone/>
            </a:pPr>
            <a:endParaRPr lang="ru-RU" sz="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69875" indent="-160338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Проводится ежегодно с 2002 года во всех округах Свердловской области.</a:t>
            </a:r>
          </a:p>
          <a:p>
            <a:pPr marL="269875" indent="-160338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Учрежден газетой «Пенсионер» для демонстрации талантов и раскрытия творческого потенциала людей старшего поколения. </a:t>
            </a:r>
          </a:p>
          <a:p>
            <a:pPr marL="269875" indent="-160338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Каждую осень большой итоговый гала-концерт в Екатеринбурге представляет победителей окружных отборочных туров. 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 smtClean="0"/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6500826" y="5572140"/>
            <a:ext cx="2428892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5"/>
          <p:cNvSpPr>
            <a:spLocks noGrp="1"/>
          </p:cNvSpPr>
          <p:nvPr>
            <p:ph type="title"/>
          </p:nvPr>
        </p:nvSpPr>
        <p:spPr>
          <a:xfrm>
            <a:off x="500034" y="428604"/>
            <a:ext cx="4214842" cy="714380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ОСЕННЕЕ ОЧАРОВАНИЕ</a:t>
            </a:r>
            <a:endParaRPr lang="ru-RU" sz="2500" dirty="0">
              <a:solidFill>
                <a:schemeClr val="tx1"/>
              </a:solidFill>
              <a:effectLst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1472" y="1000108"/>
            <a:ext cx="4357718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786182" y="0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_BodoniNovaNr" pitchFamily="18" charset="-52"/>
                <a:cs typeface="Times New Roman" pitchFamily="18" charset="0"/>
              </a:rPr>
              <a:t> </a:t>
            </a:r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786578" y="4900538"/>
            <a:ext cx="221457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PragmaticaLightCTT" pitchFamily="2" charset="0"/>
                <a:cs typeface="Times New Roman" pitchFamily="18" charset="0"/>
              </a:rPr>
              <a:t>Ежегодно Фестиваль собирает </a:t>
            </a:r>
            <a:b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PragmaticaLightCTT" pitchFamily="2" charset="0"/>
                <a:cs typeface="Times New Roman" pitchFamily="18" charset="0"/>
              </a:rPr>
            </a:br>
            <a:r>
              <a:rPr lang="ru-RU" sz="1100" dirty="0" smtClean="0">
                <a:solidFill>
                  <a:schemeClr val="bg1">
                    <a:lumMod val="95000"/>
                  </a:schemeClr>
                </a:solidFill>
                <a:latin typeface="PragmaticaLightCTT" pitchFamily="2" charset="0"/>
                <a:cs typeface="Times New Roman" pitchFamily="18" charset="0"/>
              </a:rPr>
              <a:t>тысячи пенсионеров со всей Свердловской области </a:t>
            </a:r>
            <a:endParaRPr lang="ru-RU" sz="1100" dirty="0">
              <a:solidFill>
                <a:schemeClr val="bg1">
                  <a:lumMod val="95000"/>
                </a:schemeClr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86578" y="5618165"/>
            <a:ext cx="2071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«Осеннее очарование» 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зарегистрированная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торговая марка </a:t>
            </a:r>
            <a:b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газеты «Пенсионер»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85720" y="4544335"/>
            <a:ext cx="24288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Рекорд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«Самый большой хор пенсионеров»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вошедший в Книгу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рекордов России, был организован газетой «Пенсионер» в 2013 году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71472" y="4383413"/>
            <a:ext cx="342902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9" descr="M:\!Посты\МК\(53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157571"/>
            <a:ext cx="1643074" cy="23432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80943" y="357166"/>
            <a:ext cx="11047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ФЕСТИВАЛЬ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1026" name="Picture 2" descr="M:\!Посты\МК\зна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1291" y="4143380"/>
            <a:ext cx="1672411" cy="234360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1714488"/>
            <a:ext cx="5286412" cy="4643470"/>
          </a:xfrm>
        </p:spPr>
        <p:txBody>
          <a:bodyPr>
            <a:noAutofit/>
          </a:bodyPr>
          <a:lstStyle/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Тираж </a:t>
            </a:r>
            <a:r>
              <a:rPr lang="ru-RU" sz="1400" b="1" dirty="0" smtClean="0"/>
              <a:t>–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000 экз.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Подписка –  12 500 экз.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Продажа в розницу – 9500 экз.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PR –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акции  – 1000 экз. </a:t>
            </a:r>
          </a:p>
          <a:p>
            <a:pPr lvl="0">
              <a:buNone/>
            </a:pPr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Обладатель знаков отличия и качества Союза журналистов России «Золотой фонд прессы». 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числе подписчиков: администрация Президента, Совет Федерации и Государственная Дума РФ.</a:t>
            </a:r>
          </a:p>
          <a:p>
            <a:pPr>
              <a:buNone/>
            </a:pPr>
            <a:r>
              <a:rPr lang="ru-RU" sz="600" dirty="0" smtClean="0"/>
              <a:t> </a:t>
            </a:r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Характеристика издания: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Издается с 2006 года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Выходит 1 раз в месяц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16 полос. Формат А3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Распространение: подписка,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продажа в розницу в 50 регионах страны.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285728"/>
            <a:ext cx="4857784" cy="85725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ПЕНСИОНЕР РОССИИ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4857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Главная газета пенсионеров России, о жизни и для жизни.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643446"/>
            <a:ext cx="3143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АУДИТОРИЯ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Активные люди 45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люди </a:t>
            </a:r>
            <a:r>
              <a:rPr lang="ru-RU" sz="1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предпенсионного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возраста, пенсионеры, их родные и близкие, проживающие на территории РФ 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 flipV="1">
            <a:off x="4952050" y="4906340"/>
            <a:ext cx="2000265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8" b="-3122"/>
          <a:stretch/>
        </p:blipFill>
        <p:spPr>
          <a:xfrm>
            <a:off x="5796136" y="324000"/>
            <a:ext cx="3126638" cy="4392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285728"/>
            <a:ext cx="785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572132" y="0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8" name="Заголовок 5"/>
          <p:cNvSpPr>
            <a:spLocks noGrp="1"/>
          </p:cNvSpPr>
          <p:nvPr>
            <p:ph type="title"/>
          </p:nvPr>
        </p:nvSpPr>
        <p:spPr>
          <a:xfrm>
            <a:off x="500034" y="346076"/>
            <a:ext cx="5357850" cy="796908"/>
          </a:xfrm>
        </p:spPr>
        <p:txBody>
          <a:bodyPr>
            <a:normAutofit/>
          </a:bodyPr>
          <a:lstStyle/>
          <a:p>
            <a:pPr lvl="0"/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PENSIONERROSSII.RU</a:t>
            </a:r>
            <a:endParaRPr lang="ru-RU" sz="3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V="1">
            <a:off x="4844894" y="5013496"/>
            <a:ext cx="2214578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pensionerrossii.ru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42844" y="1984851"/>
            <a:ext cx="5286412" cy="636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5760" marR="0" lvl="0" indent="-256032" defTabSz="914400" fontAlgn="base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Посещаемость – до 81 242 посетителей в месяц</a:t>
            </a:r>
          </a:p>
          <a:p>
            <a:pPr marL="365760" marR="0" lvl="0" indent="-256032" defTabSz="914400" fontAlgn="base">
              <a:lnSpc>
                <a:spcPct val="100000"/>
              </a:lnSpc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Просмотров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до 342 283 страниц в месяц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034" y="1142985"/>
            <a:ext cx="4643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газетапенсионер.рф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– главный портал пенсионеров России. Только актуальная и полезная информация для людей старшего возраста. 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865" name="Rectangle 1"/>
          <p:cNvSpPr>
            <a:spLocks noChangeArrowheads="1"/>
          </p:cNvSpPr>
          <p:nvPr/>
        </p:nvSpPr>
        <p:spPr bwMode="auto">
          <a:xfrm>
            <a:off x="500034" y="3296347"/>
            <a:ext cx="4000528" cy="182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Поддержка в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соцсетях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263525" marR="0" lvl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vk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com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pensioner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66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8897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подписчиков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263525" lvl="0"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Пенсионер России»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zen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yandex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556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подписчиков,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аудитория 2900 чел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00760" y="5060920"/>
            <a:ext cx="30003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</a:p>
          <a:p>
            <a: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Люди старшего и среднего </a:t>
            </a:r>
            <a:b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возраста, активные пенсионеры Екатеринбурга и области</a:t>
            </a: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5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/>
          <a:srcRect l="42188" t="15859" r="29687" b="7620"/>
          <a:stretch>
            <a:fillRect/>
          </a:stretch>
        </p:blipFill>
        <p:spPr bwMode="auto">
          <a:xfrm>
            <a:off x="5786446" y="190226"/>
            <a:ext cx="3143272" cy="4810410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4873" name="Picture 9" descr="M:\!Посты\МК\67958409.jpg"/>
          <p:cNvPicPr>
            <a:picLocks noChangeAspect="1" noChangeArrowheads="1"/>
          </p:cNvPicPr>
          <p:nvPr/>
        </p:nvPicPr>
        <p:blipFill>
          <a:blip r:embed="rId4" cstate="print"/>
          <a:srcRect l="3647" r="4942"/>
          <a:stretch>
            <a:fillRect/>
          </a:stretch>
        </p:blipFill>
        <p:spPr bwMode="auto">
          <a:xfrm>
            <a:off x="2643174" y="3394048"/>
            <a:ext cx="2643206" cy="19966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4874" name="Picture 10" descr="M:\!Посты\МК\inde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5" y="5572140"/>
            <a:ext cx="1214446" cy="381383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500034" y="285728"/>
            <a:ext cx="7943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ПОРТАЛ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28" name="Picture 2" descr="M:\!Посты\МК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131" y="4286256"/>
            <a:ext cx="248655" cy="252000"/>
          </a:xfrm>
          <a:prstGeom prst="rect">
            <a:avLst/>
          </a:prstGeom>
          <a:noFill/>
        </p:spPr>
      </p:pic>
      <p:pic>
        <p:nvPicPr>
          <p:cNvPr id="29" name="Picture 5" descr="M:\!Посты\МК\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786" y="3789040"/>
            <a:ext cx="252000" cy="25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V="1">
            <a:off x="5429256" y="0"/>
            <a:ext cx="3714744" cy="6858000"/>
          </a:xfrm>
          <a:prstGeom prst="rect">
            <a:avLst/>
          </a:prstGeom>
          <a:solidFill>
            <a:srgbClr val="D8E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572132" y="-24"/>
            <a:ext cx="3571868" cy="6858000"/>
          </a:xfrm>
          <a:prstGeom prst="rect">
            <a:avLst/>
          </a:prstGeom>
          <a:gradFill>
            <a:gsLst>
              <a:gs pos="30000">
                <a:schemeClr val="accent2">
                  <a:lumMod val="20000"/>
                  <a:lumOff val="80000"/>
                </a:schemeClr>
              </a:gs>
              <a:gs pos="72000">
                <a:srgbClr val="298EAD"/>
              </a:gs>
              <a:gs pos="51000">
                <a:srgbClr val="D8EDF0">
                  <a:alpha val="5200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одержимое 1"/>
          <p:cNvSpPr>
            <a:spLocks noGrp="1"/>
          </p:cNvSpPr>
          <p:nvPr>
            <p:ph idx="1"/>
          </p:nvPr>
        </p:nvSpPr>
        <p:spPr>
          <a:xfrm>
            <a:off x="142844" y="2143116"/>
            <a:ext cx="5286412" cy="3857652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Тираж </a:t>
            </a:r>
            <a:r>
              <a:rPr lang="ru-RU" sz="1400" b="1" dirty="0" smtClean="0"/>
              <a:t>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10 000 экз.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3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Обладатель знака отличия и качества Союза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журналистов России «Золотой фонд прессы». </a:t>
            </a:r>
          </a:p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Обладатель награды Союза малого и среднего бизнеса Свердловской области «Лучшая деловая газета» за постоянное и объективное освещение вопросов малого и среднего предпринимательства в печатных СМИ</a:t>
            </a:r>
            <a:r>
              <a:rPr lang="ru-RU" sz="1400" dirty="0" smtClean="0"/>
              <a:t>.</a:t>
            </a:r>
            <a:br>
              <a:rPr lang="ru-RU" sz="1400" dirty="0" smtClean="0"/>
            </a:br>
            <a:endParaRPr lang="ru-RU" sz="300" dirty="0" smtClean="0"/>
          </a:p>
          <a:p>
            <a:pPr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Характеристики издания: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Издается с 2015 года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Выходит 1 раз в месяц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40 полос. Формат А3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365125" indent="-9525">
              <a:buNone/>
            </a:pP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65125" indent="-9525"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Поддержка в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интернте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sz="400" dirty="0" smtClean="0"/>
              <a:t/>
            </a:r>
            <a:br>
              <a:rPr lang="ru-RU" sz="400" dirty="0" smtClean="0"/>
            </a:br>
            <a:r>
              <a:rPr lang="ru-RU" sz="400" dirty="0" smtClean="0"/>
              <a:t>             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5"/>
          <p:cNvSpPr>
            <a:spLocks noGrp="1"/>
          </p:cNvSpPr>
          <p:nvPr>
            <p:ph type="title"/>
          </p:nvPr>
        </p:nvSpPr>
        <p:spPr>
          <a:xfrm>
            <a:off x="500034" y="357166"/>
            <a:ext cx="4786346" cy="714380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ОПОРА БИЗНЕСА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3" y="6429396"/>
            <a:ext cx="18573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chemeClr val="bg1"/>
                </a:solidFill>
                <a:latin typeface="PragmaticaLightCTT" pitchFamily="2" charset="0"/>
                <a:ea typeface="Times New Roman" pitchFamily="18" charset="0"/>
                <a:cs typeface="Times New Roman" pitchFamily="18" charset="0"/>
              </a:rPr>
              <a:t>MEDIAKRUG.RU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1097805"/>
            <a:ext cx="50006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Деловая газета Екатеринбурга, обозреватель актуальных вопросов, событий и новостей в сфере бизнеса. Информация для развития, повышения эффективности и конкурентоспособности компаний.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1472" y="1000108"/>
            <a:ext cx="4857784" cy="457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000760" y="4820205"/>
            <a:ext cx="31432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АУДИТОРИЯ</a:t>
            </a:r>
            <a:b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Предприниматели, собственники предприятий и организаций, руководители и </a:t>
            </a:r>
            <a:r>
              <a:rPr lang="ru-RU" sz="1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топ-менеджеры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Екатеринбурга</a:t>
            </a: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916331" y="5084934"/>
            <a:ext cx="2071701" cy="4571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500562" y="-24"/>
            <a:ext cx="2000264" cy="170816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0" dirty="0" smtClean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_BodoniNovaNr" pitchFamily="18" charset="-52"/>
                <a:cs typeface="Times New Roman" pitchFamily="18" charset="0"/>
              </a:rPr>
              <a:t>«</a:t>
            </a:r>
            <a:endParaRPr lang="ru-RU" sz="10500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_BodoniNovaNr" pitchFamily="18" charset="-52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72132" y="6357958"/>
            <a:ext cx="3571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chemeClr val="bg1"/>
                </a:solidFill>
                <a:latin typeface="PragmaticaLightCTT" pitchFamily="2" charset="0"/>
                <a:cs typeface="Times New Roman" pitchFamily="18" charset="0"/>
              </a:rPr>
              <a:t>oporabiznesa.ru</a:t>
            </a:r>
            <a:endParaRPr lang="ru-RU" sz="1200" b="1" dirty="0">
              <a:solidFill>
                <a:schemeClr val="bg1"/>
              </a:solidFill>
              <a:latin typeface="PragmaticaLightCTT" pitchFamily="2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533" y="292270"/>
            <a:ext cx="3216628" cy="421595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86050" y="3929066"/>
            <a:ext cx="2714644" cy="208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Распространение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административные и офисные здания, БЦ, предприятия и организации города, налоговые. Бесплатно.</a:t>
            </a:r>
          </a:p>
          <a:p>
            <a:endParaRPr lang="ru-RU" sz="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oporabiznesa.ru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бизнес-сайт для информационной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поддержки клиентов издания.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80943" y="285728"/>
            <a:ext cx="694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257F9B"/>
                </a:solidFill>
                <a:latin typeface="PragmaticaLightCTT" pitchFamily="2" charset="0"/>
                <a:cs typeface="Times New Roman" pitchFamily="18" charset="0"/>
              </a:rPr>
              <a:t>ГАЗЕТА</a:t>
            </a:r>
            <a:endParaRPr lang="ru-RU" sz="1200" dirty="0">
              <a:solidFill>
                <a:srgbClr val="257F9B"/>
              </a:solidFill>
              <a:latin typeface="PragmaticaLightCTT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681" y="2067299"/>
            <a:ext cx="1538588" cy="150895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3859</TotalTime>
  <Words>704</Words>
  <Application>Microsoft Office PowerPoint</Application>
  <PresentationFormat>Экран (4:3)</PresentationFormat>
  <Paragraphs>294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 Издательский дом  МЕДИА КРУГ</vt:lpstr>
      <vt:lpstr> </vt:lpstr>
      <vt:lpstr>Презентация PowerPoint</vt:lpstr>
      <vt:lpstr>ПЕНСИОНЕР</vt:lpstr>
      <vt:lpstr>Презентация PowerPoint</vt:lpstr>
      <vt:lpstr>ОСЕННЕЕ ОЧАРОВАНИЕ</vt:lpstr>
      <vt:lpstr>ПЕНСИОНЕР РОССИИ</vt:lpstr>
      <vt:lpstr>PENSIONERROSSII.RU</vt:lpstr>
      <vt:lpstr>ОПОРА БИЗНЕСА</vt:lpstr>
      <vt:lpstr>ДЕПУТАТСКИЙ КРУГ</vt:lpstr>
      <vt:lpstr>СВАДЕБНЫЙ ВАЛЬС</vt:lpstr>
      <vt:lpstr>СВАДЕБНЫЙ ВАЛЬС</vt:lpstr>
      <vt:lpstr>Презентация PowerPoint</vt:lpstr>
      <vt:lpstr>SVADBA-VALS.RU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Издательский дом  МЕДИА КРУГ</dc:title>
  <dc:creator>Марина Якимова</dc:creator>
  <cp:lastModifiedBy>Артем Еремеев</cp:lastModifiedBy>
  <cp:revision>373</cp:revision>
  <dcterms:created xsi:type="dcterms:W3CDTF">2022-01-16T19:57:05Z</dcterms:created>
  <dcterms:modified xsi:type="dcterms:W3CDTF">2024-08-12T10:19:37Z</dcterms:modified>
</cp:coreProperties>
</file>